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56" r:id="rId3"/>
    <p:sldId id="257" r:id="rId4"/>
  </p:sldIdLst>
  <p:sldSz cx="10058400" cy="77724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71" d="100"/>
          <a:sy n="71" d="100"/>
        </p:scale>
        <p:origin x="43" y="67"/>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67311"/>
          </a:xfrm>
          <a:prstGeom prst="rect">
            <a:avLst/>
          </a:prstGeom>
        </p:spPr>
        <p:txBody>
          <a:bodyPr vert="horz" lIns="91440" tIns="45720" rIns="91440" bIns="45720" rtlCol="0"/>
          <a:lstStyle>
            <a:lvl1pPr algn="r">
              <a:defRPr sz="1200"/>
            </a:lvl1pPr>
          </a:lstStyle>
          <a:p>
            <a:fld id="{38D6FE3C-34D8-4B4B-9273-D907B0A3B964}" type="datetimeFigureOut">
              <a:rPr lang="en-US"/>
              <a:t>10/6/2014</a:t>
            </a:fld>
            <a:endParaRPr/>
          </a:p>
        </p:txBody>
      </p:sp>
      <p:sp>
        <p:nvSpPr>
          <p:cNvPr id="4" name="Footer Placeholder 3"/>
          <p:cNvSpPr>
            <a:spLocks noGrp="1"/>
          </p:cNvSpPr>
          <p:nvPr>
            <p:ph type="ftr" sz="quarter" idx="2"/>
          </p:nvPr>
        </p:nvSpPr>
        <p:spPr>
          <a:xfrm>
            <a:off x="0" y="8846554"/>
            <a:ext cx="2971800" cy="46731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846554"/>
            <a:ext cx="2971800" cy="467310"/>
          </a:xfrm>
          <a:prstGeom prst="rect">
            <a:avLst/>
          </a:prstGeom>
        </p:spPr>
        <p:txBody>
          <a:bodyPr vert="horz" lIns="91440" tIns="45720" rIns="91440" bIns="45720"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67311"/>
          </a:xfrm>
          <a:prstGeom prst="rect">
            <a:avLst/>
          </a:prstGeom>
        </p:spPr>
        <p:txBody>
          <a:bodyPr vert="horz" lIns="91440" tIns="45720" rIns="91440" bIns="45720" rtlCol="0"/>
          <a:lstStyle>
            <a:lvl1pPr algn="r">
              <a:defRPr sz="1200"/>
            </a:lvl1pPr>
          </a:lstStyle>
          <a:p>
            <a:fld id="{1D0FF5F4-5691-49AF-9E16-FB22826F7264}" type="datetimeFigureOut">
              <a:rPr lang="en-US"/>
              <a:t>10/6/2014</a:t>
            </a:fld>
            <a:endParaRPr/>
          </a:p>
        </p:txBody>
      </p:sp>
      <p:sp>
        <p:nvSpPr>
          <p:cNvPr id="4" name="Slide Image Placeholder 3"/>
          <p:cNvSpPr>
            <a:spLocks noGrp="1" noRot="1" noChangeAspect="1"/>
          </p:cNvSpPr>
          <p:nvPr>
            <p:ph type="sldImg" idx="2"/>
          </p:nvPr>
        </p:nvSpPr>
        <p:spPr>
          <a:xfrm>
            <a:off x="1395413" y="1163638"/>
            <a:ext cx="4067175" cy="314325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82296"/>
            <a:ext cx="5486400" cy="3667334"/>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46554"/>
            <a:ext cx="2971800" cy="46731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846554"/>
            <a:ext cx="2971800" cy="467310"/>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cxnSp>
        <p:nvCxnSpPr>
          <p:cNvPr id="3" name="Straight Connector 2"/>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en-US" smtClean="0"/>
              <a:t>Click icon to add picture</a:t>
            </a:r>
            <a:endParaRPr/>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en-US" smtClean="0"/>
              <a:t>Click icon to add picture</a:t>
            </a:r>
            <a:endParaRPr/>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en-US" smtClean="0"/>
              <a:t>Click icon to add picture</a:t>
            </a:r>
            <a:endParaRPr/>
          </a:p>
        </p:txBody>
      </p:sp>
      <p:sp>
        <p:nvSpPr>
          <p:cNvPr id="20" name="Rectangle 19"/>
          <p:cNvSpPr/>
          <p:nvPr userDrawn="1"/>
        </p:nvSpPr>
        <p:spPr>
          <a:xfrm>
            <a:off x="7141464" y="1901952"/>
            <a:ext cx="2450592"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lumMod val="65000"/>
                    <a:lumOff val="3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a:t>
            </a:r>
            <a:br>
              <a:rPr/>
            </a:br>
            <a:r>
              <a:rPr/>
              <a:t>name</a:t>
            </a:r>
          </a:p>
        </p:txBody>
      </p:sp>
      <p:sp>
        <p:nvSpPr>
          <p:cNvPr id="23" name="Text Placeholder 21"/>
          <p:cNvSpPr>
            <a:spLocks noGrp="1"/>
          </p:cNvSpPr>
          <p:nvPr>
            <p:ph type="body" sz="quarter" idx="14" hasCustomPrompt="1"/>
          </p:nvPr>
        </p:nvSpPr>
        <p:spPr>
          <a:xfrm>
            <a:off x="3758184" y="5148648"/>
            <a:ext cx="2449512" cy="266486"/>
          </a:xfrm>
        </p:spPr>
        <p:txBody>
          <a:bodyPr anchor="t">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name</a:t>
            </a:r>
          </a:p>
        </p:txBody>
      </p:sp>
      <p:sp>
        <p:nvSpPr>
          <p:cNvPr id="24" name="Text Placeholder 21"/>
          <p:cNvSpPr>
            <a:spLocks noGrp="1"/>
          </p:cNvSpPr>
          <p:nvPr>
            <p:ph type="body" sz="quarter" idx="15" hasCustomPrompt="1"/>
          </p:nvPr>
        </p:nvSpPr>
        <p:spPr>
          <a:xfrm>
            <a:off x="3758184" y="5465711"/>
            <a:ext cx="2449512" cy="427881"/>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address</a:t>
            </a:r>
          </a:p>
        </p:txBody>
      </p:sp>
      <p:sp>
        <p:nvSpPr>
          <p:cNvPr id="25" name="Text Placeholder 21"/>
          <p:cNvSpPr>
            <a:spLocks noGrp="1"/>
          </p:cNvSpPr>
          <p:nvPr>
            <p:ph type="body" sz="quarter" idx="16" hasCustomPrompt="1"/>
          </p:nvPr>
        </p:nvSpPr>
        <p:spPr>
          <a:xfrm>
            <a:off x="3758184" y="5910688"/>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phone</a:t>
            </a:r>
          </a:p>
        </p:txBody>
      </p:sp>
      <p:sp>
        <p:nvSpPr>
          <p:cNvPr id="26" name="Text Placeholder 21"/>
          <p:cNvSpPr>
            <a:spLocks noGrp="1"/>
          </p:cNvSpPr>
          <p:nvPr>
            <p:ph type="body" sz="quarter" idx="17" hasCustomPrompt="1"/>
          </p:nvPr>
        </p:nvSpPr>
        <p:spPr>
          <a:xfrm>
            <a:off x="3758184" y="6155974"/>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email</a:t>
            </a:r>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cxnSp>
        <p:nvCxnSpPr>
          <p:cNvPr id="8" name="Straight Connector 7"/>
          <p:cNvCxnSpPr/>
          <p:nvPr userDrawn="1"/>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2" name="Rectangle 31"/>
          <p:cNvSpPr/>
          <p:nvPr userDrawn="1"/>
        </p:nvSpPr>
        <p:spPr>
          <a:xfrm>
            <a:off x="3849624" y="685800"/>
            <a:ext cx="2450592" cy="395039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9" name="Straight Connector 2"/>
          <p:cNvCxnSpPr/>
          <p:nvPr userDrawn="1"/>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r>
              <a:rPr lang="en-US" smtClean="0"/>
              <a:t>Click icon to add picture</a:t>
            </a:r>
            <a:endParaRPr/>
          </a:p>
        </p:txBody>
      </p:sp>
      <p:sp>
        <p:nvSpPr>
          <p:cNvPr id="13" name="Rectangle 12"/>
          <p:cNvSpPr/>
          <p:nvPr userDrawn="1"/>
        </p:nvSpPr>
        <p:spPr>
          <a:xfrm>
            <a:off x="3849624" y="457200"/>
            <a:ext cx="2450592" cy="1828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Text Placeholder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r>
              <a:rPr lang="en-US" smtClean="0"/>
              <a:t>Click icon to add picture</a:t>
            </a:r>
            <a:endParaRPr/>
          </a:p>
        </p:txBody>
      </p:sp>
      <p:sp>
        <p:nvSpPr>
          <p:cNvPr id="36" name="Text Placeholder 21"/>
          <p:cNvSpPr>
            <a:spLocks noGrp="1"/>
          </p:cNvSpPr>
          <p:nvPr>
            <p:ph type="body" sz="quarter" idx="24" hasCustomPrompt="1"/>
          </p:nvPr>
        </p:nvSpPr>
        <p:spPr>
          <a:xfrm>
            <a:off x="7235571" y="4636192"/>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8" name="Text Placeholder 21"/>
          <p:cNvSpPr>
            <a:spLocks noGrp="1"/>
          </p:cNvSpPr>
          <p:nvPr>
            <p:ph type="body" sz="quarter" idx="26" hasCustomPrompt="1"/>
          </p:nvPr>
        </p:nvSpPr>
        <p:spPr>
          <a:xfrm>
            <a:off x="7235571" y="2854381"/>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0" name="Text Placeholder 21"/>
          <p:cNvSpPr>
            <a:spLocks noGrp="1"/>
          </p:cNvSpPr>
          <p:nvPr>
            <p:ph type="body" sz="quarter" idx="28" hasCustomPrompt="1"/>
          </p:nvPr>
        </p:nvSpPr>
        <p:spPr>
          <a:xfrm>
            <a:off x="7235571" y="933388"/>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3" name="Text Placeholder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5" name="Text Placeholder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6" name="Text Placeholder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7" name="Text Placeholder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10/6/2014</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300"/>
              </a:spcBef>
            </a:pPr>
            <a:r>
              <a:rPr sz="1000" dirty="0">
                <a:solidFill>
                  <a:prstClr val="white">
                    <a:lumMod val="50000"/>
                  </a:prstClr>
                </a:solidFill>
                <a:latin typeface="Calibri Light" panose="020F0302020204030204" pitchFamily="34" charset="0"/>
                <a:cs typeface="Calibri" panose="020F0502020204030204" pitchFamily="34" charset="0"/>
              </a:rPr>
              <a:t>The placeholders in this brochure are formatted for you. If you want to add or remove bullet points from text, just click the Bullets button on the Home tab.</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If you need more placeholders for titles, subtitles or body text, just make a copy of what you need and drag it into place. PowerPoint’s Smart Guides will help you align it with everything else.</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click a picture, press the Delete key, then click the icon to add your picture</a:t>
            </a:r>
            <a:r>
              <a:rPr sz="1000" dirty="0" smtClean="0">
                <a:solidFill>
                  <a:prstClr val="white">
                    <a:lumMod val="50000"/>
                  </a:prstClr>
                </a:solidFill>
                <a:latin typeface="Calibri Light" panose="020F0302020204030204" pitchFamily="34" charset="0"/>
                <a:cs typeface="Calibri" panose="020F0502020204030204" pitchFamily="34" charset="0"/>
              </a:rPr>
              <a:t>.</a:t>
            </a:r>
            <a:endParaRPr lang="en-US" sz="1000" dirty="0" smtClean="0">
              <a:solidFill>
                <a:prstClr val="white">
                  <a:lumMod val="50000"/>
                </a:prstClr>
              </a:solidFill>
              <a:latin typeface="Calibri Light" panose="020F0302020204030204" pitchFamily="34" charset="0"/>
              <a:cs typeface="Calibri" panose="020F0502020204030204" pitchFamily="34" charset="0"/>
            </a:endParaRPr>
          </a:p>
          <a:p>
            <a:pPr lvl="0">
              <a:spcBef>
                <a:spcPts val="600"/>
              </a:spcBef>
            </a:pPr>
            <a:r>
              <a:rPr lang="en-US" sz="1000" dirty="0" smtClean="0">
                <a:solidFill>
                  <a:prstClr val="white">
                    <a:lumMod val="50000"/>
                  </a:prstClr>
                </a:solidFill>
                <a:latin typeface="Calibri Light" panose="020F0302020204030204" pitchFamily="34" charset="0"/>
                <a:cs typeface="Calibri" panose="020F0502020204030204" pitchFamily="34" charset="0"/>
              </a:rPr>
              <a:t>If you replace a photo</a:t>
            </a:r>
            <a:r>
              <a:rPr lang="en-US" sz="1000" baseline="0" dirty="0" smtClean="0">
                <a:solidFill>
                  <a:prstClr val="white">
                    <a:lumMod val="50000"/>
                  </a:prstClr>
                </a:solidFill>
                <a:latin typeface="Calibri Light" panose="020F0302020204030204" pitchFamily="34" charset="0"/>
                <a:cs typeface="Calibri" panose="020F0502020204030204" pitchFamily="34" charset="0"/>
              </a:rPr>
              <a:t> with your own and it’s not a flawless fit for the space, you can crop it to fit in almost no time. Just select the picture and then, on the Picture tools Format tab, in the Size group, click Crop.</a:t>
            </a:r>
            <a:endParaRPr sz="10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3"/>
          </p:nvPr>
        </p:nvSpPr>
        <p:spPr/>
        <p:txBody>
          <a:bodyPr/>
          <a:lstStyle/>
          <a:p>
            <a:r>
              <a:rPr lang="en-US" sz="2800" b="1" dirty="0" smtClean="0">
                <a:solidFill>
                  <a:schemeClr val="tx2"/>
                </a:solidFill>
              </a:rPr>
              <a:t>Help….I’m Being Bullied</a:t>
            </a:r>
            <a:endParaRPr lang="en-US" sz="2800" b="1" dirty="0">
              <a:solidFill>
                <a:schemeClr val="tx2"/>
              </a:solidFill>
            </a:endParaRPr>
          </a:p>
        </p:txBody>
      </p:sp>
      <p:sp>
        <p:nvSpPr>
          <p:cNvPr id="16" name="Text Placeholder 15"/>
          <p:cNvSpPr>
            <a:spLocks noGrp="1"/>
          </p:cNvSpPr>
          <p:nvPr>
            <p:ph type="body" sz="quarter" idx="14"/>
          </p:nvPr>
        </p:nvSpPr>
        <p:spPr>
          <a:xfrm>
            <a:off x="3750296" y="4367760"/>
            <a:ext cx="2449512" cy="266486"/>
          </a:xfrm>
        </p:spPr>
        <p:txBody>
          <a:bodyPr/>
          <a:lstStyle/>
          <a:p>
            <a:r>
              <a:rPr lang="en-US" sz="2000" b="1" i="1" dirty="0" smtClean="0">
                <a:solidFill>
                  <a:srgbClr val="660066"/>
                </a:solidFill>
              </a:rPr>
              <a:t>Kind Behaviors</a:t>
            </a:r>
            <a:endParaRPr lang="en-US" sz="2000" b="1" i="1" dirty="0">
              <a:solidFill>
                <a:srgbClr val="660066"/>
              </a:solidFill>
            </a:endParaRPr>
          </a:p>
        </p:txBody>
      </p:sp>
      <p:sp>
        <p:nvSpPr>
          <p:cNvPr id="17" name="Text Placeholder 16"/>
          <p:cNvSpPr>
            <a:spLocks noGrp="1"/>
          </p:cNvSpPr>
          <p:nvPr>
            <p:ph type="body" sz="quarter" idx="15"/>
          </p:nvPr>
        </p:nvSpPr>
        <p:spPr>
          <a:xfrm>
            <a:off x="3766073" y="4716374"/>
            <a:ext cx="2449512" cy="427881"/>
          </a:xfrm>
        </p:spPr>
        <p:txBody>
          <a:bodyPr/>
          <a:lstStyle/>
          <a:p>
            <a:r>
              <a:rPr lang="en-US" u="sng" dirty="0" smtClean="0">
                <a:solidFill>
                  <a:schemeClr val="tx2"/>
                </a:solidFill>
              </a:rPr>
              <a:t>Definition: </a:t>
            </a:r>
            <a:r>
              <a:rPr lang="en-US" dirty="0" smtClean="0">
                <a:solidFill>
                  <a:schemeClr val="tx2"/>
                </a:solidFill>
              </a:rPr>
              <a:t>Friendly, generous or warm-hearted behaviors toward another person. </a:t>
            </a:r>
          </a:p>
          <a:p>
            <a:endParaRPr lang="en-US" dirty="0">
              <a:solidFill>
                <a:schemeClr val="tx2"/>
              </a:solidFill>
            </a:endParaRPr>
          </a:p>
          <a:p>
            <a:r>
              <a:rPr lang="en-US" dirty="0" smtClean="0">
                <a:solidFill>
                  <a:schemeClr val="tx2"/>
                </a:solidFill>
              </a:rPr>
              <a:t>Examples of Kind Behaviors</a:t>
            </a:r>
          </a:p>
          <a:p>
            <a:pPr marL="171450" indent="-171450" algn="l">
              <a:lnSpc>
                <a:spcPct val="130000"/>
              </a:lnSpc>
              <a:buFontTx/>
              <a:buChar char="•"/>
            </a:pPr>
            <a:r>
              <a:rPr lang="en-US" dirty="0" smtClean="0">
                <a:solidFill>
                  <a:schemeClr val="tx2"/>
                </a:solidFill>
              </a:rPr>
              <a:t>Helping someone</a:t>
            </a:r>
          </a:p>
          <a:p>
            <a:pPr marL="171450" indent="-171450" algn="l">
              <a:lnSpc>
                <a:spcPct val="130000"/>
              </a:lnSpc>
              <a:buFontTx/>
              <a:buChar char="•"/>
            </a:pPr>
            <a:r>
              <a:rPr lang="en-US" dirty="0" smtClean="0">
                <a:solidFill>
                  <a:schemeClr val="tx2"/>
                </a:solidFill>
              </a:rPr>
              <a:t>Holding the door</a:t>
            </a:r>
          </a:p>
          <a:p>
            <a:pPr marL="171450" indent="-171450" algn="l">
              <a:lnSpc>
                <a:spcPct val="130000"/>
              </a:lnSpc>
              <a:buFontTx/>
              <a:buChar char="•"/>
            </a:pPr>
            <a:r>
              <a:rPr lang="en-US" dirty="0" smtClean="0">
                <a:solidFill>
                  <a:schemeClr val="tx2"/>
                </a:solidFill>
              </a:rPr>
              <a:t>Saying “Hello”</a:t>
            </a:r>
          </a:p>
          <a:p>
            <a:pPr marL="171450" indent="-171450" algn="l">
              <a:lnSpc>
                <a:spcPct val="130000"/>
              </a:lnSpc>
              <a:buFontTx/>
              <a:buChar char="•"/>
            </a:pPr>
            <a:r>
              <a:rPr lang="en-US" dirty="0" smtClean="0">
                <a:solidFill>
                  <a:schemeClr val="tx2"/>
                </a:solidFill>
              </a:rPr>
              <a:t>Giving a compliment</a:t>
            </a:r>
          </a:p>
          <a:p>
            <a:pPr marL="171450" indent="-171450" algn="l">
              <a:lnSpc>
                <a:spcPct val="130000"/>
              </a:lnSpc>
              <a:buFontTx/>
              <a:buChar char="•"/>
            </a:pPr>
            <a:r>
              <a:rPr lang="en-US" dirty="0" smtClean="0">
                <a:solidFill>
                  <a:schemeClr val="tx2"/>
                </a:solidFill>
              </a:rPr>
              <a:t>Inviting someone to sit by you</a:t>
            </a:r>
            <a:endParaRPr lang="en-US" dirty="0">
              <a:solidFill>
                <a:schemeClr val="tx2"/>
              </a:solidFill>
            </a:endParaRPr>
          </a:p>
        </p:txBody>
      </p:sp>
      <p:sp>
        <p:nvSpPr>
          <p:cNvPr id="22" name="Text Placeholder 3"/>
          <p:cNvSpPr>
            <a:spLocks noGrp="1"/>
          </p:cNvSpPr>
          <p:nvPr>
            <p:ph type="body" sz="quarter" idx="19"/>
          </p:nvPr>
        </p:nvSpPr>
        <p:spPr>
          <a:xfrm>
            <a:off x="441422" y="1498675"/>
            <a:ext cx="2477199" cy="3336521"/>
          </a:xfrm>
        </p:spPr>
        <p:txBody>
          <a:bodyPr/>
          <a:lstStyle/>
          <a:p>
            <a:endParaRPr lang="en-US" sz="1400" b="1" dirty="0" smtClean="0">
              <a:solidFill>
                <a:srgbClr val="0000FF"/>
              </a:solidFill>
            </a:endParaRPr>
          </a:p>
          <a:p>
            <a:endParaRPr lang="en-US" sz="1400" b="1" dirty="0">
              <a:solidFill>
                <a:srgbClr val="0000FF"/>
              </a:solidFill>
            </a:endParaRPr>
          </a:p>
          <a:p>
            <a:endParaRPr lang="en-US" sz="1400" b="1" dirty="0" smtClean="0">
              <a:solidFill>
                <a:srgbClr val="0000FF"/>
              </a:solidFill>
            </a:endParaRPr>
          </a:p>
          <a:p>
            <a:endParaRPr lang="en-US" sz="1400" b="1" dirty="0">
              <a:solidFill>
                <a:srgbClr val="0000FF"/>
              </a:solidFill>
            </a:endParaRPr>
          </a:p>
          <a:p>
            <a:endParaRPr lang="en-US" sz="1200" dirty="0" smtClean="0">
              <a:solidFill>
                <a:schemeClr val="tx1">
                  <a:lumMod val="75000"/>
                </a:schemeClr>
              </a:solidFill>
            </a:endParaRPr>
          </a:p>
          <a:p>
            <a:pPr algn="ctr"/>
            <a:r>
              <a:rPr lang="en-US" sz="1200" i="1" dirty="0" smtClean="0">
                <a:solidFill>
                  <a:schemeClr val="tx1">
                    <a:lumMod val="75000"/>
                  </a:schemeClr>
                </a:solidFill>
              </a:rPr>
              <a:t>Conflicts happen all the time, to everyone about anything. </a:t>
            </a:r>
          </a:p>
          <a:p>
            <a:pPr algn="ctr"/>
            <a:endParaRPr lang="en-US" sz="1200" i="1" dirty="0" smtClean="0">
              <a:solidFill>
                <a:schemeClr val="tx1">
                  <a:lumMod val="75000"/>
                </a:schemeClr>
              </a:solidFill>
            </a:endParaRPr>
          </a:p>
          <a:p>
            <a:pPr algn="ctr"/>
            <a:r>
              <a:rPr lang="en-US" sz="1200" i="1" dirty="0" smtClean="0">
                <a:solidFill>
                  <a:srgbClr val="3366FF"/>
                </a:solidFill>
              </a:rPr>
              <a:t>Conflict is a normal part of life!</a:t>
            </a:r>
          </a:p>
          <a:p>
            <a:endParaRPr lang="en-US" dirty="0" smtClean="0">
              <a:solidFill>
                <a:schemeClr val="tx1">
                  <a:lumMod val="75000"/>
                </a:schemeClr>
              </a:solidFill>
            </a:endParaRPr>
          </a:p>
          <a:p>
            <a:r>
              <a:rPr lang="en-US" dirty="0" smtClean="0">
                <a:solidFill>
                  <a:schemeClr val="tx1">
                    <a:lumMod val="75000"/>
                  </a:schemeClr>
                </a:solidFill>
              </a:rPr>
              <a:t>Examples of Conflicts</a:t>
            </a:r>
          </a:p>
          <a:p>
            <a:endParaRPr lang="en-US" dirty="0" smtClean="0">
              <a:solidFill>
                <a:schemeClr val="tx1">
                  <a:lumMod val="75000"/>
                </a:schemeClr>
              </a:solidFill>
            </a:endParaRPr>
          </a:p>
          <a:p>
            <a:pPr marL="171450" indent="-171450">
              <a:buFont typeface="Arial"/>
              <a:buChar char="•"/>
            </a:pPr>
            <a:r>
              <a:rPr lang="en-US" sz="1000" dirty="0" smtClean="0">
                <a:solidFill>
                  <a:schemeClr val="tx1">
                    <a:lumMod val="75000"/>
                  </a:schemeClr>
                </a:solidFill>
              </a:rPr>
              <a:t>You want to play soccer, your friend wants to play basketball. </a:t>
            </a:r>
          </a:p>
          <a:p>
            <a:pPr marL="171450" indent="-171450">
              <a:buFont typeface="Arial"/>
              <a:buChar char="•"/>
            </a:pPr>
            <a:r>
              <a:rPr lang="en-US" sz="1000" dirty="0" smtClean="0">
                <a:solidFill>
                  <a:schemeClr val="tx1">
                    <a:lumMod val="75000"/>
                  </a:schemeClr>
                </a:solidFill>
              </a:rPr>
              <a:t>You don</a:t>
            </a:r>
            <a:r>
              <a:rPr lang="fr-FR" sz="1000" dirty="0" smtClean="0">
                <a:solidFill>
                  <a:schemeClr val="tx1">
                    <a:lumMod val="75000"/>
                  </a:schemeClr>
                </a:solidFill>
              </a:rPr>
              <a:t>’</a:t>
            </a:r>
            <a:r>
              <a:rPr lang="en-US" sz="1000" dirty="0" smtClean="0">
                <a:solidFill>
                  <a:schemeClr val="tx1">
                    <a:lumMod val="75000"/>
                  </a:schemeClr>
                </a:solidFill>
              </a:rPr>
              <a:t>t like another student and that student does not like you. </a:t>
            </a:r>
          </a:p>
          <a:p>
            <a:pPr marL="171450" indent="-171450">
              <a:buFont typeface="Arial"/>
              <a:buChar char="•"/>
            </a:pPr>
            <a:r>
              <a:rPr lang="en-US" sz="1000" dirty="0" smtClean="0">
                <a:solidFill>
                  <a:schemeClr val="tx1">
                    <a:lumMod val="75000"/>
                  </a:schemeClr>
                </a:solidFill>
              </a:rPr>
              <a:t>You call someone a mean name, they call you a mean name back. </a:t>
            </a:r>
          </a:p>
          <a:p>
            <a:pPr marL="171450" indent="-171450">
              <a:buFont typeface="Arial"/>
              <a:buChar char="•"/>
            </a:pPr>
            <a:r>
              <a:rPr lang="en-US" sz="1000" dirty="0" smtClean="0">
                <a:solidFill>
                  <a:schemeClr val="tx1">
                    <a:lumMod val="75000"/>
                  </a:schemeClr>
                </a:solidFill>
              </a:rPr>
              <a:t>You spread a rumor about someone after they spread a rumor about you</a:t>
            </a:r>
          </a:p>
          <a:p>
            <a:endParaRPr lang="en-US" dirty="0">
              <a:solidFill>
                <a:schemeClr val="tx1">
                  <a:lumMod val="75000"/>
                </a:schemeClr>
              </a:solidFill>
            </a:endParaRPr>
          </a:p>
          <a:p>
            <a:pPr algn="ctr"/>
            <a:endParaRPr lang="en-US" dirty="0" smtClean="0">
              <a:solidFill>
                <a:schemeClr val="tx1">
                  <a:lumMod val="75000"/>
                </a:schemeClr>
              </a:solidFill>
            </a:endParaRPr>
          </a:p>
          <a:p>
            <a:pPr algn="ctr"/>
            <a:r>
              <a:rPr lang="en-US" sz="1800" b="1" dirty="0">
                <a:solidFill>
                  <a:srgbClr val="0000FF"/>
                </a:solidFill>
              </a:rPr>
              <a:t>Conflict Behaviors</a:t>
            </a:r>
          </a:p>
          <a:p>
            <a:pPr algn="ctr"/>
            <a:r>
              <a:rPr lang="en-US" u="sng" dirty="0">
                <a:solidFill>
                  <a:schemeClr val="tx1">
                    <a:lumMod val="75000"/>
                  </a:schemeClr>
                </a:solidFill>
              </a:rPr>
              <a:t>Definition: </a:t>
            </a:r>
            <a:r>
              <a:rPr lang="en-US" dirty="0">
                <a:solidFill>
                  <a:schemeClr val="tx1">
                    <a:lumMod val="75000"/>
                  </a:schemeClr>
                </a:solidFill>
              </a:rPr>
              <a:t>A problem between two or more people. </a:t>
            </a:r>
            <a:r>
              <a:rPr lang="en-US" dirty="0" smtClean="0">
                <a:solidFill>
                  <a:schemeClr val="tx1">
                    <a:lumMod val="75000"/>
                  </a:schemeClr>
                </a:solidFill>
              </a:rPr>
              <a:t>Two-sided</a:t>
            </a:r>
            <a:endParaRPr lang="en-US" dirty="0">
              <a:solidFill>
                <a:schemeClr val="tx1">
                  <a:lumMod val="75000"/>
                </a:schemeClr>
              </a:solidFill>
            </a:endParaRPr>
          </a:p>
          <a:p>
            <a:endParaRPr lang="en-US" dirty="0">
              <a:solidFill>
                <a:schemeClr val="tx1">
                  <a:lumMod val="75000"/>
                </a:schemeClr>
              </a:solidFill>
            </a:endParaRPr>
          </a:p>
          <a:p>
            <a:endParaRPr lang="en-US" dirty="0" smtClean="0">
              <a:solidFill>
                <a:schemeClr val="tx1">
                  <a:lumMod val="75000"/>
                </a:schemeClr>
              </a:solidFill>
            </a:endParaRPr>
          </a:p>
          <a:p>
            <a:endParaRPr lang="en-US" dirty="0">
              <a:solidFill>
                <a:schemeClr val="tx1">
                  <a:lumMod val="75000"/>
                </a:schemeClr>
              </a:solidFill>
            </a:endParaRPr>
          </a:p>
          <a:p>
            <a:endParaRPr lang="en-US" dirty="0" smtClean="0">
              <a:solidFill>
                <a:schemeClr val="tx1">
                  <a:lumMod val="75000"/>
                </a:schemeClr>
              </a:solidFill>
            </a:endParaRPr>
          </a:p>
          <a:p>
            <a:endParaRPr lang="en-US" dirty="0">
              <a:solidFill>
                <a:schemeClr val="tx1">
                  <a:lumMod val="75000"/>
                </a:schemeClr>
              </a:solidFill>
            </a:endParaRPr>
          </a:p>
        </p:txBody>
      </p:sp>
      <p:pic>
        <p:nvPicPr>
          <p:cNvPr id="9" name="Picture 8"/>
          <p:cNvPicPr>
            <a:picLocks noChangeAspect="1"/>
          </p:cNvPicPr>
          <p:nvPr/>
        </p:nvPicPr>
        <p:blipFill>
          <a:blip r:embed="rId2"/>
          <a:stretch>
            <a:fillRect/>
          </a:stretch>
        </p:blipFill>
        <p:spPr>
          <a:xfrm>
            <a:off x="315527" y="5765971"/>
            <a:ext cx="2689865" cy="1587655"/>
          </a:xfrm>
          <a:prstGeom prst="rect">
            <a:avLst/>
          </a:prstGeom>
        </p:spPr>
      </p:pic>
      <p:sp>
        <p:nvSpPr>
          <p:cNvPr id="12" name="Picture Placeholder 11"/>
          <p:cNvSpPr>
            <a:spLocks noGrp="1"/>
          </p:cNvSpPr>
          <p:nvPr>
            <p:ph type="pic" sz="quarter" idx="11"/>
          </p:nvPr>
        </p:nvSpPr>
        <p:spPr>
          <a:xfrm>
            <a:off x="3758184" y="685800"/>
            <a:ext cx="2450592" cy="3486824"/>
          </a:xfrm>
        </p:spPr>
      </p:sp>
      <p:pic>
        <p:nvPicPr>
          <p:cNvPr id="24" name="Picture 23" descr="Be Kind For Everyone You Meet is Fighting... 12 x 12"/>
          <p:cNvPicPr/>
          <p:nvPr/>
        </p:nvPicPr>
        <p:blipFill>
          <a:blip r:embed="rId3">
            <a:extLst>
              <a:ext uri="{28A0092B-C50C-407E-A947-70E740481C1C}">
                <a14:useLocalDpi xmlns:a14="http://schemas.microsoft.com/office/drawing/2010/main" val="0"/>
              </a:ext>
            </a:extLst>
          </a:blip>
          <a:srcRect/>
          <a:stretch>
            <a:fillRect/>
          </a:stretch>
        </p:blipFill>
        <p:spPr bwMode="auto">
          <a:xfrm>
            <a:off x="3765700" y="717786"/>
            <a:ext cx="2347630" cy="3246885"/>
          </a:xfrm>
          <a:prstGeom prst="rect">
            <a:avLst/>
          </a:prstGeom>
          <a:noFill/>
          <a:ln>
            <a:noFill/>
          </a:ln>
        </p:spPr>
      </p:pic>
      <p:sp>
        <p:nvSpPr>
          <p:cNvPr id="23" name="TextBox 22"/>
          <p:cNvSpPr txBox="1"/>
          <p:nvPr/>
        </p:nvSpPr>
        <p:spPr>
          <a:xfrm>
            <a:off x="7233449" y="2248011"/>
            <a:ext cx="2248128" cy="4447371"/>
          </a:xfrm>
          <a:prstGeom prst="rect">
            <a:avLst/>
          </a:prstGeom>
          <a:noFill/>
        </p:spPr>
        <p:txBody>
          <a:bodyPr wrap="square" rtlCol="0">
            <a:spAutoFit/>
          </a:bodyPr>
          <a:lstStyle/>
          <a:p>
            <a:pPr algn="ctr"/>
            <a:r>
              <a:rPr lang="en-US" i="1" dirty="0" smtClean="0">
                <a:solidFill>
                  <a:schemeClr val="accent5">
                    <a:lumMod val="75000"/>
                  </a:schemeClr>
                </a:solidFill>
              </a:rPr>
              <a:t>But are you really? </a:t>
            </a:r>
          </a:p>
          <a:p>
            <a:pPr algn="ctr"/>
            <a:endParaRPr lang="en-US" sz="1400" dirty="0"/>
          </a:p>
          <a:p>
            <a:pPr algn="ctr"/>
            <a:r>
              <a:rPr lang="en-US" sz="1400" b="1" dirty="0" smtClean="0">
                <a:solidFill>
                  <a:srgbClr val="000090"/>
                </a:solidFill>
              </a:rPr>
              <a:t>Did it happen only once or twice?                          </a:t>
            </a:r>
            <a:r>
              <a:rPr lang="en-US" sz="1100" dirty="0" smtClean="0"/>
              <a:t>(Then its not bullying)</a:t>
            </a:r>
          </a:p>
          <a:p>
            <a:pPr algn="ctr"/>
            <a:endParaRPr lang="en-US" sz="1400" dirty="0"/>
          </a:p>
          <a:p>
            <a:pPr algn="ctr"/>
            <a:r>
              <a:rPr lang="en-US" sz="1400" b="1" dirty="0" smtClean="0">
                <a:solidFill>
                  <a:srgbClr val="0000FF"/>
                </a:solidFill>
              </a:rPr>
              <a:t>Did you do it back? </a:t>
            </a:r>
            <a:r>
              <a:rPr lang="en-US" sz="1100" dirty="0" smtClean="0"/>
              <a:t>(Nope…not bullying)</a:t>
            </a:r>
          </a:p>
          <a:p>
            <a:pPr algn="ctr"/>
            <a:endParaRPr lang="en-US" sz="1400" dirty="0"/>
          </a:p>
          <a:p>
            <a:pPr algn="ctr"/>
            <a:r>
              <a:rPr lang="en-US" sz="1400" b="1" dirty="0" smtClean="0">
                <a:solidFill>
                  <a:srgbClr val="000090"/>
                </a:solidFill>
              </a:rPr>
              <a:t>Did the person intend to hurt you? </a:t>
            </a:r>
            <a:r>
              <a:rPr lang="en-US" sz="1100" dirty="0" smtClean="0"/>
              <a:t>(If the answer is no…that is not bullying)</a:t>
            </a:r>
          </a:p>
          <a:p>
            <a:pPr algn="ctr"/>
            <a:endParaRPr lang="en-US" sz="1200" dirty="0"/>
          </a:p>
          <a:p>
            <a:pPr algn="ctr"/>
            <a:endParaRPr lang="en-US" sz="1100" dirty="0" smtClean="0">
              <a:solidFill>
                <a:schemeClr val="accent5">
                  <a:lumMod val="75000"/>
                </a:schemeClr>
              </a:solidFill>
            </a:endParaRPr>
          </a:p>
          <a:p>
            <a:pPr algn="ctr"/>
            <a:r>
              <a:rPr lang="en-US" sz="1400" b="1" i="1" dirty="0" smtClean="0">
                <a:solidFill>
                  <a:schemeClr val="tx2"/>
                </a:solidFill>
              </a:rPr>
              <a:t>Report all Bullying Behaviors to a Caring Adult!</a:t>
            </a:r>
          </a:p>
          <a:p>
            <a:pPr algn="ctr"/>
            <a:endParaRPr lang="en-US" sz="1100" dirty="0" smtClean="0"/>
          </a:p>
          <a:p>
            <a:pPr algn="ctr"/>
            <a:endParaRPr lang="en-US" sz="1100" dirty="0"/>
          </a:p>
          <a:p>
            <a:pPr algn="ctr"/>
            <a:endParaRPr lang="en-US" sz="1100" dirty="0" smtClean="0"/>
          </a:p>
          <a:p>
            <a:pPr algn="ctr"/>
            <a:endParaRPr lang="en-US" sz="1100" dirty="0"/>
          </a:p>
          <a:p>
            <a:pPr algn="ctr"/>
            <a:endParaRPr lang="en-US" sz="1100" dirty="0" smtClean="0"/>
          </a:p>
        </p:txBody>
      </p:sp>
      <p:sp>
        <p:nvSpPr>
          <p:cNvPr id="25" name="TextBox 24"/>
          <p:cNvSpPr txBox="1"/>
          <p:nvPr/>
        </p:nvSpPr>
        <p:spPr>
          <a:xfrm>
            <a:off x="7146680" y="6049911"/>
            <a:ext cx="2445331" cy="1123384"/>
          </a:xfrm>
          <a:prstGeom prst="rect">
            <a:avLst/>
          </a:prstGeom>
          <a:solidFill>
            <a:schemeClr val="accent1"/>
          </a:solidFill>
        </p:spPr>
        <p:txBody>
          <a:bodyPr wrap="square" rtlCol="0">
            <a:spAutoFit/>
          </a:bodyPr>
          <a:lstStyle/>
          <a:p>
            <a:pPr algn="ctr"/>
            <a:r>
              <a:rPr lang="en-US" sz="1400" b="1" dirty="0">
                <a:solidFill>
                  <a:schemeClr val="bg1"/>
                </a:solidFill>
              </a:rPr>
              <a:t>Has it happened </a:t>
            </a:r>
            <a:r>
              <a:rPr lang="en-US" sz="1400" b="1" u="sng" dirty="0">
                <a:solidFill>
                  <a:schemeClr val="bg1"/>
                </a:solidFill>
              </a:rPr>
              <a:t>repeatedly</a:t>
            </a:r>
            <a:r>
              <a:rPr lang="en-US" sz="1400" b="1" dirty="0">
                <a:solidFill>
                  <a:schemeClr val="bg1"/>
                </a:solidFill>
              </a:rPr>
              <a:t> and you have </a:t>
            </a:r>
            <a:r>
              <a:rPr lang="en-US" sz="1400" b="1" u="sng" dirty="0">
                <a:solidFill>
                  <a:schemeClr val="bg1"/>
                </a:solidFill>
              </a:rPr>
              <a:t>not participated </a:t>
            </a:r>
            <a:r>
              <a:rPr lang="en-US" sz="1400" b="1" dirty="0">
                <a:solidFill>
                  <a:schemeClr val="bg1"/>
                </a:solidFill>
              </a:rPr>
              <a:t>in the bullying behaviors too?</a:t>
            </a:r>
          </a:p>
          <a:p>
            <a:pPr algn="ctr"/>
            <a:r>
              <a:rPr lang="en-US" sz="1100" dirty="0">
                <a:solidFill>
                  <a:schemeClr val="bg1"/>
                </a:solidFill>
              </a:rPr>
              <a:t>(Then it may be bullying) </a:t>
            </a:r>
          </a:p>
        </p:txBody>
      </p:sp>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0"/>
          </p:nvPr>
        </p:nvSpPr>
        <p:spPr/>
        <p:txBody>
          <a:bodyPr/>
          <a:lstStyle/>
          <a:p>
            <a:pPr algn="ctr"/>
            <a:r>
              <a:rPr lang="en-US" sz="2400" dirty="0" smtClean="0"/>
              <a:t>Rude Behaviors</a:t>
            </a:r>
            <a:endParaRPr lang="en-US" sz="2400" dirty="0"/>
          </a:p>
        </p:txBody>
      </p:sp>
      <p:sp>
        <p:nvSpPr>
          <p:cNvPr id="28" name="Text Placeholder 27"/>
          <p:cNvSpPr>
            <a:spLocks noGrp="1"/>
          </p:cNvSpPr>
          <p:nvPr>
            <p:ph type="body" sz="quarter" idx="21"/>
          </p:nvPr>
        </p:nvSpPr>
        <p:spPr/>
        <p:txBody>
          <a:bodyPr/>
          <a:lstStyle/>
          <a:p>
            <a:endParaRPr lang="en-US" sz="1800" dirty="0" smtClean="0">
              <a:solidFill>
                <a:srgbClr val="800000"/>
              </a:solidFill>
            </a:endParaRPr>
          </a:p>
          <a:p>
            <a:r>
              <a:rPr lang="en-US" sz="2000" dirty="0" smtClean="0">
                <a:solidFill>
                  <a:srgbClr val="800000"/>
                </a:solidFill>
              </a:rPr>
              <a:t>Mean Behaviors</a:t>
            </a:r>
          </a:p>
          <a:p>
            <a:pPr algn="ctr"/>
            <a:r>
              <a:rPr lang="en-US" sz="1200" b="1" dirty="0" smtClean="0"/>
              <a:t>Definition: </a:t>
            </a:r>
            <a:r>
              <a:rPr lang="en-US" sz="1200" dirty="0" smtClean="0"/>
              <a:t>Saying or doing something to hurt someone </a:t>
            </a:r>
            <a:r>
              <a:rPr lang="en-US" sz="1200" i="1" u="sng" dirty="0" smtClean="0"/>
              <a:t>on purpose          </a:t>
            </a:r>
            <a:r>
              <a:rPr lang="en-US" sz="1200" dirty="0" smtClean="0"/>
              <a:t>(1-2 times)</a:t>
            </a:r>
          </a:p>
          <a:p>
            <a:pPr algn="ctr"/>
            <a:r>
              <a:rPr lang="en-US" sz="1200" dirty="0" smtClean="0"/>
              <a:t>Examples of Mean Behaviors</a:t>
            </a:r>
          </a:p>
          <a:p>
            <a:pPr marL="285750" indent="-285750">
              <a:buFontTx/>
              <a:buChar char="•"/>
            </a:pPr>
            <a:r>
              <a:rPr lang="en-US" sz="1000" dirty="0" smtClean="0"/>
              <a:t>Criticizing someone's appearance or intelligence</a:t>
            </a:r>
          </a:p>
          <a:p>
            <a:pPr marL="285750" indent="-285750">
              <a:buFontTx/>
              <a:buChar char="•"/>
            </a:pPr>
            <a:r>
              <a:rPr lang="en-US" sz="1000" dirty="0" smtClean="0"/>
              <a:t>Saying or doing something in anger toward someone</a:t>
            </a:r>
          </a:p>
          <a:p>
            <a:pPr marL="285750" indent="-285750">
              <a:buFontTx/>
              <a:buChar char="•"/>
            </a:pPr>
            <a:r>
              <a:rPr lang="en-US" sz="1000" dirty="0" smtClean="0"/>
              <a:t>Raising your voice at someone</a:t>
            </a:r>
          </a:p>
          <a:p>
            <a:pPr algn="ctr"/>
            <a:endParaRPr lang="en-US" sz="1400" dirty="0"/>
          </a:p>
          <a:p>
            <a:pPr algn="ctr"/>
            <a:endParaRPr lang="en-US" sz="1400" dirty="0" smtClean="0"/>
          </a:p>
        </p:txBody>
      </p:sp>
      <p:sp>
        <p:nvSpPr>
          <p:cNvPr id="68" name="Text Placeholder 67"/>
          <p:cNvSpPr>
            <a:spLocks noGrp="1"/>
          </p:cNvSpPr>
          <p:nvPr>
            <p:ph type="body" sz="quarter" idx="28"/>
          </p:nvPr>
        </p:nvSpPr>
        <p:spPr>
          <a:xfrm>
            <a:off x="7204019" y="2455726"/>
            <a:ext cx="2359152" cy="237054"/>
          </a:xfrm>
        </p:spPr>
        <p:txBody>
          <a:bodyPr/>
          <a:lstStyle/>
          <a:p>
            <a:pPr algn="ctr"/>
            <a:r>
              <a:rPr lang="en-US" sz="2000" dirty="0" smtClean="0"/>
              <a:t>Bullying Behaviors</a:t>
            </a:r>
            <a:endParaRPr lang="en-US" sz="2000" dirty="0"/>
          </a:p>
        </p:txBody>
      </p:sp>
      <p:sp>
        <p:nvSpPr>
          <p:cNvPr id="42" name="Text Placeholder 41"/>
          <p:cNvSpPr>
            <a:spLocks noGrp="1"/>
          </p:cNvSpPr>
          <p:nvPr>
            <p:ph type="body" sz="quarter" idx="31"/>
          </p:nvPr>
        </p:nvSpPr>
        <p:spPr/>
        <p:txBody>
          <a:bodyPr/>
          <a:lstStyle/>
          <a:p>
            <a:pPr marL="0" lvl="0" indent="0">
              <a:lnSpc>
                <a:spcPct val="114000"/>
              </a:lnSpc>
              <a:spcBef>
                <a:spcPts val="0"/>
              </a:spcBef>
              <a:spcAft>
                <a:spcPts val="800"/>
              </a:spcAft>
              <a:buNone/>
            </a:pPr>
            <a:r>
              <a:rPr lang="en-US" sz="1200" b="1" dirty="0" smtClean="0"/>
              <a:t>Definition: </a:t>
            </a:r>
            <a:r>
              <a:rPr lang="en-US" sz="1200" dirty="0"/>
              <a:t>S</a:t>
            </a:r>
            <a:r>
              <a:rPr lang="en-US" sz="1200" dirty="0" smtClean="0"/>
              <a:t>aying or doing something that hurts someone else </a:t>
            </a:r>
            <a:r>
              <a:rPr lang="en-US" sz="1200" u="sng" dirty="0" smtClean="0"/>
              <a:t>without mean intentions</a:t>
            </a:r>
            <a:r>
              <a:rPr lang="en-US" sz="1200" dirty="0" smtClean="0"/>
              <a:t>. </a:t>
            </a:r>
          </a:p>
          <a:p>
            <a:pPr marL="0" lvl="0" indent="0">
              <a:lnSpc>
                <a:spcPct val="114000"/>
              </a:lnSpc>
              <a:spcBef>
                <a:spcPts val="0"/>
              </a:spcBef>
              <a:spcAft>
                <a:spcPts val="800"/>
              </a:spcAft>
              <a:buNone/>
            </a:pPr>
            <a:r>
              <a:rPr lang="en-US" sz="1200" dirty="0" smtClean="0"/>
              <a:t>Examples of Rude Behavior</a:t>
            </a:r>
          </a:p>
          <a:p>
            <a:pPr lvl="0">
              <a:lnSpc>
                <a:spcPct val="114000"/>
              </a:lnSpc>
              <a:spcBef>
                <a:spcPts val="0"/>
              </a:spcBef>
              <a:spcAft>
                <a:spcPts val="800"/>
              </a:spcAft>
              <a:buFontTx/>
              <a:buChar char="•"/>
            </a:pPr>
            <a:r>
              <a:rPr lang="en-US" sz="1200" dirty="0" smtClean="0"/>
              <a:t>Shortcutting</a:t>
            </a:r>
          </a:p>
          <a:p>
            <a:pPr lvl="0">
              <a:lnSpc>
                <a:spcPct val="114000"/>
              </a:lnSpc>
              <a:spcBef>
                <a:spcPts val="0"/>
              </a:spcBef>
              <a:spcAft>
                <a:spcPts val="800"/>
              </a:spcAft>
              <a:buFontTx/>
              <a:buChar char="•"/>
            </a:pPr>
            <a:r>
              <a:rPr lang="en-US" sz="1200" dirty="0" smtClean="0"/>
              <a:t>Bragging</a:t>
            </a:r>
          </a:p>
          <a:p>
            <a:pPr lvl="0">
              <a:lnSpc>
                <a:spcPct val="114000"/>
              </a:lnSpc>
              <a:spcBef>
                <a:spcPts val="0"/>
              </a:spcBef>
              <a:spcAft>
                <a:spcPts val="800"/>
              </a:spcAft>
              <a:buFontTx/>
              <a:buChar char="•"/>
            </a:pPr>
            <a:r>
              <a:rPr lang="en-US" sz="1200" dirty="0" smtClean="0"/>
              <a:t>Not saying “hi” back</a:t>
            </a:r>
          </a:p>
          <a:p>
            <a:pPr lvl="0">
              <a:lnSpc>
                <a:spcPct val="114000"/>
              </a:lnSpc>
              <a:spcBef>
                <a:spcPts val="0"/>
              </a:spcBef>
              <a:spcAft>
                <a:spcPts val="800"/>
              </a:spcAft>
              <a:buFontTx/>
              <a:buChar char="•"/>
            </a:pPr>
            <a:r>
              <a:rPr lang="en-US" sz="1200" dirty="0" smtClean="0"/>
              <a:t>Someone not holding the door</a:t>
            </a:r>
            <a:endParaRPr lang="en-US" sz="1200" dirty="0"/>
          </a:p>
        </p:txBody>
      </p:sp>
      <p:sp>
        <p:nvSpPr>
          <p:cNvPr id="92" name="Text Placeholder 91"/>
          <p:cNvSpPr>
            <a:spLocks noGrp="1"/>
          </p:cNvSpPr>
          <p:nvPr>
            <p:ph type="body" sz="quarter" idx="33"/>
          </p:nvPr>
        </p:nvSpPr>
        <p:spPr>
          <a:xfrm>
            <a:off x="7204018" y="2787432"/>
            <a:ext cx="2359152" cy="3932939"/>
          </a:xfrm>
        </p:spPr>
        <p:txBody>
          <a:bodyPr/>
          <a:lstStyle/>
          <a:p>
            <a:pPr marL="0" indent="0" algn="ctr">
              <a:buNone/>
            </a:pPr>
            <a:r>
              <a:rPr lang="en-US" sz="1050" b="1" dirty="0" smtClean="0"/>
              <a:t>Definition: </a:t>
            </a:r>
            <a:r>
              <a:rPr lang="en-US" sz="1050" dirty="0" smtClean="0"/>
              <a:t>When one or more people </a:t>
            </a:r>
            <a:r>
              <a:rPr lang="en-US" sz="1050" i="1" u="sng" dirty="0" smtClean="0"/>
              <a:t>repeatedly</a:t>
            </a:r>
            <a:r>
              <a:rPr lang="en-US" sz="1050" dirty="0" smtClean="0"/>
              <a:t> harm, harass, intimidate, or exclude others over time. There is an </a:t>
            </a:r>
            <a:r>
              <a:rPr lang="en-US" sz="1050" i="1" u="sng" dirty="0" smtClean="0"/>
              <a:t>imbalance of power </a:t>
            </a:r>
            <a:r>
              <a:rPr lang="en-US" sz="1050" dirty="0" smtClean="0"/>
              <a:t>and it is </a:t>
            </a:r>
            <a:r>
              <a:rPr lang="en-US" sz="1050" i="1" u="sng" dirty="0" smtClean="0"/>
              <a:t>one sided. </a:t>
            </a:r>
          </a:p>
          <a:p>
            <a:pPr marL="0" indent="0" algn="ctr">
              <a:buNone/>
            </a:pPr>
            <a:endParaRPr lang="en-US" sz="1000" i="1" u="sng" dirty="0"/>
          </a:p>
          <a:p>
            <a:pPr marL="0" indent="0" algn="ctr">
              <a:buNone/>
            </a:pPr>
            <a:r>
              <a:rPr lang="en-US" sz="1000" i="1" u="sng" dirty="0" smtClean="0"/>
              <a:t>Examples of Bullying Behaviors</a:t>
            </a:r>
          </a:p>
          <a:p>
            <a:r>
              <a:rPr lang="en-US" sz="1000" b="1" u="sng" dirty="0" smtClean="0"/>
              <a:t>Physical </a:t>
            </a:r>
            <a:r>
              <a:rPr lang="en-US" sz="1000" dirty="0" smtClean="0"/>
              <a:t>(hitting, kicking, shoving, choking, tripping)</a:t>
            </a:r>
          </a:p>
          <a:p>
            <a:endParaRPr lang="en-US" sz="1000" dirty="0"/>
          </a:p>
          <a:p>
            <a:pPr>
              <a:buFontTx/>
              <a:buChar char="•"/>
            </a:pPr>
            <a:r>
              <a:rPr lang="en-US" sz="1000" b="1" u="sng" dirty="0" smtClean="0"/>
              <a:t>Verbal</a:t>
            </a:r>
            <a:r>
              <a:rPr lang="en-US" sz="1000" dirty="0" smtClean="0"/>
              <a:t> (threats, </a:t>
            </a:r>
            <a:r>
              <a:rPr lang="en-US" sz="1000" dirty="0" err="1" smtClean="0"/>
              <a:t>namecalling</a:t>
            </a:r>
            <a:r>
              <a:rPr lang="en-US" sz="1000" dirty="0" smtClean="0"/>
              <a:t>, embarrassing someone on purpose). </a:t>
            </a:r>
          </a:p>
          <a:p>
            <a:pPr>
              <a:buFontTx/>
              <a:buChar char="•"/>
            </a:pPr>
            <a:endParaRPr lang="en-US" sz="1000" dirty="0"/>
          </a:p>
          <a:p>
            <a:pPr>
              <a:buFontTx/>
              <a:buChar char="•"/>
            </a:pPr>
            <a:r>
              <a:rPr lang="en-US" sz="1000" b="1" u="sng" dirty="0" smtClean="0"/>
              <a:t>Relational </a:t>
            </a:r>
            <a:r>
              <a:rPr lang="en-US" sz="1000" dirty="0" smtClean="0"/>
              <a:t>(leaving others out on purpose, rumors, gossip, ignoring, “I’m not your friend if….”, “If you are her friend…I’m not your friend.”</a:t>
            </a:r>
          </a:p>
          <a:p>
            <a:pPr>
              <a:buFontTx/>
              <a:buChar char="•"/>
            </a:pPr>
            <a:endParaRPr lang="en-US" sz="1000" dirty="0"/>
          </a:p>
          <a:p>
            <a:r>
              <a:rPr lang="en-US" sz="1000" b="1" u="sng" dirty="0" smtClean="0"/>
              <a:t>Cyber </a:t>
            </a:r>
            <a:r>
              <a:rPr lang="en-US" sz="1000" dirty="0" smtClean="0"/>
              <a:t>(using technology to do any of the above behaviors). </a:t>
            </a:r>
          </a:p>
          <a:p>
            <a:endParaRPr lang="en-US" sz="1000" dirty="0" smtClean="0"/>
          </a:p>
          <a:p>
            <a:pPr marL="0" indent="0" algn="ctr">
              <a:buNone/>
            </a:pPr>
            <a:r>
              <a:rPr lang="en-US" sz="1000" dirty="0">
                <a:solidFill>
                  <a:srgbClr val="000090"/>
                </a:solidFill>
              </a:rPr>
              <a:t>If you find yourself in a true bullying situation – always get help!</a:t>
            </a:r>
            <a:endParaRPr lang="en-US" sz="1000" dirty="0"/>
          </a:p>
          <a:p>
            <a:endParaRPr lang="en-US" sz="1000" dirty="0"/>
          </a:p>
        </p:txBody>
      </p:sp>
      <p:pic>
        <p:nvPicPr>
          <p:cNvPr id="14" name="Picture 13" descr="peanuts3"/>
          <p:cNvPicPr/>
          <p:nvPr/>
        </p:nvPicPr>
        <p:blipFill>
          <a:blip r:embed="rId2">
            <a:extLst>
              <a:ext uri="{28A0092B-C50C-407E-A947-70E740481C1C}">
                <a14:useLocalDpi xmlns:a14="http://schemas.microsoft.com/office/drawing/2010/main" val="0"/>
              </a:ext>
            </a:extLst>
          </a:blip>
          <a:srcRect/>
          <a:stretch>
            <a:fillRect/>
          </a:stretch>
        </p:blipFill>
        <p:spPr bwMode="auto">
          <a:xfrm>
            <a:off x="263153" y="6199777"/>
            <a:ext cx="2710687" cy="1198939"/>
          </a:xfrm>
          <a:prstGeom prst="rect">
            <a:avLst/>
          </a:prstGeom>
          <a:noFill/>
          <a:ln>
            <a:noFill/>
          </a:ln>
        </p:spPr>
      </p:pic>
      <p:pic>
        <p:nvPicPr>
          <p:cNvPr id="18" name="Picture 17" descr="http://www.littlestuffedbull.com/images/comics/fnf/lucy/13.jpg#Lucy%20Van%20Pelt"/>
          <p:cNvPicPr/>
          <p:nvPr/>
        </p:nvPicPr>
        <p:blipFill>
          <a:blip r:embed="rId3">
            <a:extLst>
              <a:ext uri="{28A0092B-C50C-407E-A947-70E740481C1C}">
                <a14:useLocalDpi xmlns:a14="http://schemas.microsoft.com/office/drawing/2010/main" val="0"/>
              </a:ext>
            </a:extLst>
          </a:blip>
          <a:srcRect/>
          <a:stretch>
            <a:fillRect/>
          </a:stretch>
        </p:blipFill>
        <p:spPr bwMode="auto">
          <a:xfrm>
            <a:off x="3905443" y="4409257"/>
            <a:ext cx="2365651" cy="2638963"/>
          </a:xfrm>
          <a:prstGeom prst="rect">
            <a:avLst/>
          </a:prstGeom>
          <a:noFill/>
          <a:ln>
            <a:noFill/>
          </a:ln>
        </p:spPr>
      </p:pic>
      <p:pic>
        <p:nvPicPr>
          <p:cNvPr id="23" name="Picture 22" descr="http://trevinwax.com/wp-content/uploads/2011/07/1956.gif"/>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78232" y="686235"/>
            <a:ext cx="2468998" cy="1687980"/>
          </a:xfrm>
          <a:prstGeom prst="rect">
            <a:avLst/>
          </a:prstGeom>
          <a:noFill/>
          <a:ln>
            <a:noFill/>
          </a:ln>
        </p:spPr>
      </p:pic>
      <p:pic>
        <p:nvPicPr>
          <p:cNvPr id="17" name="Picture 16"/>
          <p:cNvPicPr>
            <a:picLocks noChangeAspect="1"/>
          </p:cNvPicPr>
          <p:nvPr/>
        </p:nvPicPr>
        <p:blipFill>
          <a:blip r:embed="rId5"/>
          <a:stretch>
            <a:fillRect/>
          </a:stretch>
        </p:blipFill>
        <p:spPr>
          <a:xfrm>
            <a:off x="576868" y="699473"/>
            <a:ext cx="2215544" cy="2584801"/>
          </a:xfrm>
          <a:prstGeom prst="rect">
            <a:avLst/>
          </a:prstGeom>
        </p:spPr>
      </p:pic>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vel Brochure 11 x 8.5">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TvlRedBlutri.potx" id="{4977B726-3B8F-42AA-A775-DA2013E2240D}" vid="{DC246A5D-CD36-402A-887F-BF1606EB8D32}"/>
    </a:ext>
  </a:extLst>
</a:theme>
</file>

<file path=ppt/theme/theme2.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697BCC8-D211-4D53-9AC8-8E6F46FD37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Rude.Bullying.Brochure (1)</Template>
  <TotalTime>0</TotalTime>
  <Words>400</Words>
  <Application>Microsoft Office PowerPoint</Application>
  <PresentationFormat>Custom</PresentationFormat>
  <Paragraphs>74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Constantia</vt:lpstr>
      <vt:lpstr>Travel Brochure 11 x 8.5</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2014-09-30T22:35:34Z</dcterms:created>
  <dcterms:modified xsi:type="dcterms:W3CDTF">2014-10-06T13:04:06Z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TC034618329991</vt:lpwstr>
  </property>
</Properties>
</file>