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7" r:id="rId3"/>
    <p:sldId id="258" r:id="rId4"/>
    <p:sldId id="259" r:id="rId5"/>
    <p:sldId id="273"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90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533FFD-E1C1-4B83-8424-5CFEA23A55DC}" type="datetimeFigureOut">
              <a:rPr lang="en-US" smtClean="0"/>
              <a:pPr/>
              <a:t>11/12/2014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6D127F-3D49-4AB1-8C06-3D52411D5FC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6D127F-3D49-4AB1-8C06-3D52411D5FC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F25265-040C-45C9-B603-40B3CC893194}" type="datetime1">
              <a:rPr lang="en-US" smtClean="0"/>
              <a:pPr/>
              <a:t>11/12/2014</a:t>
            </a:fld>
            <a:endParaRPr lang="en-US"/>
          </a:p>
        </p:txBody>
      </p:sp>
      <p:sp>
        <p:nvSpPr>
          <p:cNvPr id="5" name="Footer Placeholder 4"/>
          <p:cNvSpPr>
            <a:spLocks noGrp="1"/>
          </p:cNvSpPr>
          <p:nvPr>
            <p:ph type="ftr" sz="quarter" idx="11"/>
          </p:nvPr>
        </p:nvSpPr>
        <p:spPr/>
        <p:txBody>
          <a:bodyPr/>
          <a:lstStyle/>
          <a:p>
            <a:r>
              <a:rPr lang="en-US" smtClean="0"/>
              <a:t>Copyright AcademicAlly and Hannah Bookbinder 2014</a:t>
            </a:r>
            <a:endParaRPr lang="en-US"/>
          </a:p>
        </p:txBody>
      </p:sp>
      <p:sp>
        <p:nvSpPr>
          <p:cNvPr id="6" name="Slide Number Placeholder 5"/>
          <p:cNvSpPr>
            <a:spLocks noGrp="1"/>
          </p:cNvSpPr>
          <p:nvPr>
            <p:ph type="sldNum" sz="quarter" idx="12"/>
          </p:nvPr>
        </p:nvSpPr>
        <p:spPr/>
        <p:txBody>
          <a:bodyPr/>
          <a:lstStyle/>
          <a:p>
            <a:fld id="{05095DA9-C9D7-4ADB-A499-E83A24B0EC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E2AE6-17F4-4B96-B2A3-34C54499372D}" type="datetime1">
              <a:rPr lang="en-US" smtClean="0"/>
              <a:pPr/>
              <a:t>11/12/2014</a:t>
            </a:fld>
            <a:endParaRPr lang="en-US"/>
          </a:p>
        </p:txBody>
      </p:sp>
      <p:sp>
        <p:nvSpPr>
          <p:cNvPr id="5" name="Footer Placeholder 4"/>
          <p:cNvSpPr>
            <a:spLocks noGrp="1"/>
          </p:cNvSpPr>
          <p:nvPr>
            <p:ph type="ftr" sz="quarter" idx="11"/>
          </p:nvPr>
        </p:nvSpPr>
        <p:spPr/>
        <p:txBody>
          <a:bodyPr/>
          <a:lstStyle/>
          <a:p>
            <a:r>
              <a:rPr lang="en-US" smtClean="0"/>
              <a:t>Copyright AcademicAlly and Hannah Bookbinder 2014</a:t>
            </a:r>
            <a:endParaRPr lang="en-US"/>
          </a:p>
        </p:txBody>
      </p:sp>
      <p:sp>
        <p:nvSpPr>
          <p:cNvPr id="6" name="Slide Number Placeholder 5"/>
          <p:cNvSpPr>
            <a:spLocks noGrp="1"/>
          </p:cNvSpPr>
          <p:nvPr>
            <p:ph type="sldNum" sz="quarter" idx="12"/>
          </p:nvPr>
        </p:nvSpPr>
        <p:spPr/>
        <p:txBody>
          <a:bodyPr/>
          <a:lstStyle/>
          <a:p>
            <a:fld id="{05095DA9-C9D7-4ADB-A499-E83A24B0EC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62560-8422-4241-AF7B-FB9510CA0D56}" type="datetime1">
              <a:rPr lang="en-US" smtClean="0"/>
              <a:pPr/>
              <a:t>11/12/2014</a:t>
            </a:fld>
            <a:endParaRPr lang="en-US"/>
          </a:p>
        </p:txBody>
      </p:sp>
      <p:sp>
        <p:nvSpPr>
          <p:cNvPr id="5" name="Footer Placeholder 4"/>
          <p:cNvSpPr>
            <a:spLocks noGrp="1"/>
          </p:cNvSpPr>
          <p:nvPr>
            <p:ph type="ftr" sz="quarter" idx="11"/>
          </p:nvPr>
        </p:nvSpPr>
        <p:spPr/>
        <p:txBody>
          <a:bodyPr/>
          <a:lstStyle/>
          <a:p>
            <a:r>
              <a:rPr lang="en-US" smtClean="0"/>
              <a:t>Copyright AcademicAlly and Hannah Bookbinder 2014</a:t>
            </a:r>
            <a:endParaRPr lang="en-US"/>
          </a:p>
        </p:txBody>
      </p:sp>
      <p:sp>
        <p:nvSpPr>
          <p:cNvPr id="6" name="Slide Number Placeholder 5"/>
          <p:cNvSpPr>
            <a:spLocks noGrp="1"/>
          </p:cNvSpPr>
          <p:nvPr>
            <p:ph type="sldNum" sz="quarter" idx="12"/>
          </p:nvPr>
        </p:nvSpPr>
        <p:spPr/>
        <p:txBody>
          <a:bodyPr/>
          <a:lstStyle/>
          <a:p>
            <a:fld id="{05095DA9-C9D7-4ADB-A499-E83A24B0EC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AF2690-F9AE-4793-BC84-311C9BD4C220}" type="datetime1">
              <a:rPr lang="en-US" smtClean="0"/>
              <a:pPr/>
              <a:t>11/12/2014</a:t>
            </a:fld>
            <a:endParaRPr lang="en-US"/>
          </a:p>
        </p:txBody>
      </p:sp>
      <p:sp>
        <p:nvSpPr>
          <p:cNvPr id="5" name="Footer Placeholder 4"/>
          <p:cNvSpPr>
            <a:spLocks noGrp="1"/>
          </p:cNvSpPr>
          <p:nvPr>
            <p:ph type="ftr" sz="quarter" idx="11"/>
          </p:nvPr>
        </p:nvSpPr>
        <p:spPr/>
        <p:txBody>
          <a:bodyPr/>
          <a:lstStyle/>
          <a:p>
            <a:r>
              <a:rPr lang="en-US" smtClean="0"/>
              <a:t>Copyright AcademicAlly and Hannah Bookbinder 2014</a:t>
            </a:r>
            <a:endParaRPr lang="en-US"/>
          </a:p>
        </p:txBody>
      </p:sp>
      <p:sp>
        <p:nvSpPr>
          <p:cNvPr id="6" name="Slide Number Placeholder 5"/>
          <p:cNvSpPr>
            <a:spLocks noGrp="1"/>
          </p:cNvSpPr>
          <p:nvPr>
            <p:ph type="sldNum" sz="quarter" idx="12"/>
          </p:nvPr>
        </p:nvSpPr>
        <p:spPr/>
        <p:txBody>
          <a:bodyPr/>
          <a:lstStyle/>
          <a:p>
            <a:fld id="{05095DA9-C9D7-4ADB-A499-E83A24B0EC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6DD61C-10AD-4B33-99A4-EB6B649B4364}" type="datetime1">
              <a:rPr lang="en-US" smtClean="0"/>
              <a:pPr/>
              <a:t>11/12/2014</a:t>
            </a:fld>
            <a:endParaRPr lang="en-US"/>
          </a:p>
        </p:txBody>
      </p:sp>
      <p:sp>
        <p:nvSpPr>
          <p:cNvPr id="5" name="Footer Placeholder 4"/>
          <p:cNvSpPr>
            <a:spLocks noGrp="1"/>
          </p:cNvSpPr>
          <p:nvPr>
            <p:ph type="ftr" sz="quarter" idx="11"/>
          </p:nvPr>
        </p:nvSpPr>
        <p:spPr/>
        <p:txBody>
          <a:bodyPr/>
          <a:lstStyle/>
          <a:p>
            <a:r>
              <a:rPr lang="en-US" smtClean="0"/>
              <a:t>Copyright AcademicAlly and Hannah Bookbinder 2014</a:t>
            </a:r>
            <a:endParaRPr lang="en-US"/>
          </a:p>
        </p:txBody>
      </p:sp>
      <p:sp>
        <p:nvSpPr>
          <p:cNvPr id="6" name="Slide Number Placeholder 5"/>
          <p:cNvSpPr>
            <a:spLocks noGrp="1"/>
          </p:cNvSpPr>
          <p:nvPr>
            <p:ph type="sldNum" sz="quarter" idx="12"/>
          </p:nvPr>
        </p:nvSpPr>
        <p:spPr/>
        <p:txBody>
          <a:bodyPr/>
          <a:lstStyle/>
          <a:p>
            <a:fld id="{05095DA9-C9D7-4ADB-A499-E83A24B0EC0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98FF90-DAAB-416B-BC1B-A06E70AB126B}" type="datetime1">
              <a:rPr lang="en-US" smtClean="0"/>
              <a:pPr/>
              <a:t>11/12/2014</a:t>
            </a:fld>
            <a:endParaRPr lang="en-US"/>
          </a:p>
        </p:txBody>
      </p:sp>
      <p:sp>
        <p:nvSpPr>
          <p:cNvPr id="6" name="Footer Placeholder 5"/>
          <p:cNvSpPr>
            <a:spLocks noGrp="1"/>
          </p:cNvSpPr>
          <p:nvPr>
            <p:ph type="ftr" sz="quarter" idx="11"/>
          </p:nvPr>
        </p:nvSpPr>
        <p:spPr/>
        <p:txBody>
          <a:bodyPr/>
          <a:lstStyle/>
          <a:p>
            <a:r>
              <a:rPr lang="en-US" smtClean="0"/>
              <a:t>Copyright AcademicAlly and Hannah Bookbinder 2014</a:t>
            </a:r>
            <a:endParaRPr lang="en-US"/>
          </a:p>
        </p:txBody>
      </p:sp>
      <p:sp>
        <p:nvSpPr>
          <p:cNvPr id="7" name="Slide Number Placeholder 6"/>
          <p:cNvSpPr>
            <a:spLocks noGrp="1"/>
          </p:cNvSpPr>
          <p:nvPr>
            <p:ph type="sldNum" sz="quarter" idx="12"/>
          </p:nvPr>
        </p:nvSpPr>
        <p:spPr/>
        <p:txBody>
          <a:bodyPr/>
          <a:lstStyle/>
          <a:p>
            <a:fld id="{05095DA9-C9D7-4ADB-A499-E83A24B0EC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CE3D3C-9D58-447F-ABE5-764F8DF06993}" type="datetime1">
              <a:rPr lang="en-US" smtClean="0"/>
              <a:pPr/>
              <a:t>11/12/2014</a:t>
            </a:fld>
            <a:endParaRPr lang="en-US"/>
          </a:p>
        </p:txBody>
      </p:sp>
      <p:sp>
        <p:nvSpPr>
          <p:cNvPr id="8" name="Footer Placeholder 7"/>
          <p:cNvSpPr>
            <a:spLocks noGrp="1"/>
          </p:cNvSpPr>
          <p:nvPr>
            <p:ph type="ftr" sz="quarter" idx="11"/>
          </p:nvPr>
        </p:nvSpPr>
        <p:spPr/>
        <p:txBody>
          <a:bodyPr/>
          <a:lstStyle/>
          <a:p>
            <a:r>
              <a:rPr lang="en-US" smtClean="0"/>
              <a:t>Copyright AcademicAlly and Hannah Bookbinder 2014</a:t>
            </a:r>
            <a:endParaRPr lang="en-US"/>
          </a:p>
        </p:txBody>
      </p:sp>
      <p:sp>
        <p:nvSpPr>
          <p:cNvPr id="9" name="Slide Number Placeholder 8"/>
          <p:cNvSpPr>
            <a:spLocks noGrp="1"/>
          </p:cNvSpPr>
          <p:nvPr>
            <p:ph type="sldNum" sz="quarter" idx="12"/>
          </p:nvPr>
        </p:nvSpPr>
        <p:spPr/>
        <p:txBody>
          <a:bodyPr/>
          <a:lstStyle/>
          <a:p>
            <a:fld id="{05095DA9-C9D7-4ADB-A499-E83A24B0EC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D2F387-4E9D-4424-A69F-549FDDB2D084}" type="datetime1">
              <a:rPr lang="en-US" smtClean="0"/>
              <a:pPr/>
              <a:t>11/12/2014</a:t>
            </a:fld>
            <a:endParaRPr lang="en-US"/>
          </a:p>
        </p:txBody>
      </p:sp>
      <p:sp>
        <p:nvSpPr>
          <p:cNvPr id="4" name="Footer Placeholder 3"/>
          <p:cNvSpPr>
            <a:spLocks noGrp="1"/>
          </p:cNvSpPr>
          <p:nvPr>
            <p:ph type="ftr" sz="quarter" idx="11"/>
          </p:nvPr>
        </p:nvSpPr>
        <p:spPr/>
        <p:txBody>
          <a:bodyPr/>
          <a:lstStyle/>
          <a:p>
            <a:r>
              <a:rPr lang="en-US" smtClean="0"/>
              <a:t>Copyright AcademicAlly and Hannah Bookbinder 2014</a:t>
            </a:r>
            <a:endParaRPr lang="en-US"/>
          </a:p>
        </p:txBody>
      </p:sp>
      <p:sp>
        <p:nvSpPr>
          <p:cNvPr id="5" name="Slide Number Placeholder 4"/>
          <p:cNvSpPr>
            <a:spLocks noGrp="1"/>
          </p:cNvSpPr>
          <p:nvPr>
            <p:ph type="sldNum" sz="quarter" idx="12"/>
          </p:nvPr>
        </p:nvSpPr>
        <p:spPr/>
        <p:txBody>
          <a:bodyPr/>
          <a:lstStyle/>
          <a:p>
            <a:fld id="{05095DA9-C9D7-4ADB-A499-E83A24B0EC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174523-E389-46E3-B9FF-6924D3493EE1}" type="datetime1">
              <a:rPr lang="en-US" smtClean="0"/>
              <a:pPr/>
              <a:t>11/12/2014</a:t>
            </a:fld>
            <a:endParaRPr lang="en-US"/>
          </a:p>
        </p:txBody>
      </p:sp>
      <p:sp>
        <p:nvSpPr>
          <p:cNvPr id="3" name="Footer Placeholder 2"/>
          <p:cNvSpPr>
            <a:spLocks noGrp="1"/>
          </p:cNvSpPr>
          <p:nvPr>
            <p:ph type="ftr" sz="quarter" idx="11"/>
          </p:nvPr>
        </p:nvSpPr>
        <p:spPr/>
        <p:txBody>
          <a:bodyPr/>
          <a:lstStyle/>
          <a:p>
            <a:r>
              <a:rPr lang="en-US" smtClean="0"/>
              <a:t>Copyright AcademicAlly and Hannah Bookbinder 2014</a:t>
            </a:r>
            <a:endParaRPr lang="en-US"/>
          </a:p>
        </p:txBody>
      </p:sp>
      <p:sp>
        <p:nvSpPr>
          <p:cNvPr id="4" name="Slide Number Placeholder 3"/>
          <p:cNvSpPr>
            <a:spLocks noGrp="1"/>
          </p:cNvSpPr>
          <p:nvPr>
            <p:ph type="sldNum" sz="quarter" idx="12"/>
          </p:nvPr>
        </p:nvSpPr>
        <p:spPr/>
        <p:txBody>
          <a:bodyPr/>
          <a:lstStyle/>
          <a:p>
            <a:fld id="{05095DA9-C9D7-4ADB-A499-E83A24B0EC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C7B5A2-1029-4B00-BC2B-DF630C781A71}" type="datetime1">
              <a:rPr lang="en-US" smtClean="0"/>
              <a:pPr/>
              <a:t>11/12/2014</a:t>
            </a:fld>
            <a:endParaRPr lang="en-US"/>
          </a:p>
        </p:txBody>
      </p:sp>
      <p:sp>
        <p:nvSpPr>
          <p:cNvPr id="6" name="Footer Placeholder 5"/>
          <p:cNvSpPr>
            <a:spLocks noGrp="1"/>
          </p:cNvSpPr>
          <p:nvPr>
            <p:ph type="ftr" sz="quarter" idx="11"/>
          </p:nvPr>
        </p:nvSpPr>
        <p:spPr/>
        <p:txBody>
          <a:bodyPr/>
          <a:lstStyle/>
          <a:p>
            <a:r>
              <a:rPr lang="en-US" smtClean="0"/>
              <a:t>Copyright AcademicAlly and Hannah Bookbinder 2014</a:t>
            </a:r>
            <a:endParaRPr lang="en-US"/>
          </a:p>
        </p:txBody>
      </p:sp>
      <p:sp>
        <p:nvSpPr>
          <p:cNvPr id="7" name="Slide Number Placeholder 6"/>
          <p:cNvSpPr>
            <a:spLocks noGrp="1"/>
          </p:cNvSpPr>
          <p:nvPr>
            <p:ph type="sldNum" sz="quarter" idx="12"/>
          </p:nvPr>
        </p:nvSpPr>
        <p:spPr/>
        <p:txBody>
          <a:bodyPr/>
          <a:lstStyle/>
          <a:p>
            <a:fld id="{05095DA9-C9D7-4ADB-A499-E83A24B0EC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1A846-97FF-4416-A89D-2F9F58FEB651}" type="datetime1">
              <a:rPr lang="en-US" smtClean="0"/>
              <a:pPr/>
              <a:t>11/12/2014</a:t>
            </a:fld>
            <a:endParaRPr lang="en-US"/>
          </a:p>
        </p:txBody>
      </p:sp>
      <p:sp>
        <p:nvSpPr>
          <p:cNvPr id="6" name="Footer Placeholder 5"/>
          <p:cNvSpPr>
            <a:spLocks noGrp="1"/>
          </p:cNvSpPr>
          <p:nvPr>
            <p:ph type="ftr" sz="quarter" idx="11"/>
          </p:nvPr>
        </p:nvSpPr>
        <p:spPr/>
        <p:txBody>
          <a:bodyPr/>
          <a:lstStyle/>
          <a:p>
            <a:r>
              <a:rPr lang="en-US" smtClean="0"/>
              <a:t>Copyright AcademicAlly and Hannah Bookbinder 2014</a:t>
            </a:r>
            <a:endParaRPr lang="en-US"/>
          </a:p>
        </p:txBody>
      </p:sp>
      <p:sp>
        <p:nvSpPr>
          <p:cNvPr id="7" name="Slide Number Placeholder 6"/>
          <p:cNvSpPr>
            <a:spLocks noGrp="1"/>
          </p:cNvSpPr>
          <p:nvPr>
            <p:ph type="sldNum" sz="quarter" idx="12"/>
          </p:nvPr>
        </p:nvSpPr>
        <p:spPr/>
        <p:txBody>
          <a:bodyPr/>
          <a:lstStyle/>
          <a:p>
            <a:fld id="{05095DA9-C9D7-4ADB-A499-E83A24B0EC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CCDE87-07D2-4657-8225-D556D296BD67}" type="datetime1">
              <a:rPr lang="en-US" smtClean="0"/>
              <a:pPr/>
              <a:t>11/12/2014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AcademicAlly and Hannah Bookbinder 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095DA9-C9D7-4ADB-A499-E83A24B0EC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Executive Functioning</a:t>
            </a:r>
            <a:br>
              <a:rPr lang="en-US" dirty="0" smtClean="0"/>
            </a:br>
            <a:r>
              <a:rPr lang="en-US" dirty="0" smtClean="0"/>
              <a:t>What it is and How to Help Students Reach Their</a:t>
            </a:r>
            <a:br>
              <a:rPr lang="en-US" dirty="0" smtClean="0"/>
            </a:br>
            <a:r>
              <a:rPr lang="en-US" dirty="0" smtClean="0"/>
              <a:t> Potential</a:t>
            </a:r>
            <a:br>
              <a:rPr lang="en-US" dirty="0" smtClean="0"/>
            </a:br>
            <a:r>
              <a:rPr lang="en-US" sz="3200" dirty="0" smtClean="0"/>
              <a:t>Presented by, Hannah Bookbinder LSW, M.Ed.</a:t>
            </a:r>
            <a:br>
              <a:rPr lang="en-US" sz="3200" dirty="0" smtClean="0"/>
            </a:br>
            <a:r>
              <a:rPr lang="en-US" sz="3200" dirty="0" smtClean="0"/>
              <a:t>Academic Coach and College Admissions Consultant and Owner of </a:t>
            </a:r>
            <a:r>
              <a:rPr lang="en-US" sz="3200" dirty="0" err="1" smtClean="0"/>
              <a:t>AcademicAlly</a:t>
            </a:r>
            <a:r>
              <a:rPr lang="en-US" sz="3200" dirty="0" smtClean="0"/>
              <a:t/>
            </a:r>
            <a:br>
              <a:rPr lang="en-US" sz="3200" dirty="0" smtClean="0"/>
            </a:br>
            <a:endParaRPr lang="en-US" dirty="0"/>
          </a:p>
        </p:txBody>
      </p:sp>
      <p:sp>
        <p:nvSpPr>
          <p:cNvPr id="3" name="Subtitle 2"/>
          <p:cNvSpPr>
            <a:spLocks noGrp="1"/>
          </p:cNvSpPr>
          <p:nvPr>
            <p:ph type="subTitle" idx="1"/>
          </p:nvPr>
        </p:nvSpPr>
        <p:spPr/>
        <p:txBody>
          <a:bodyPr/>
          <a:lstStyle/>
          <a:p>
            <a:endParaRPr lang="en-US" dirty="0" smtClean="0"/>
          </a:p>
          <a:p>
            <a:endParaRPr lang="en-US" dirty="0"/>
          </a:p>
          <a:p>
            <a:endParaRPr lang="en-US" sz="2400" dirty="0"/>
          </a:p>
        </p:txBody>
      </p:sp>
      <p:pic>
        <p:nvPicPr>
          <p:cNvPr id="4" name="Picture 3" descr="C:\Users\Hannah Bookbinder\Documents\Academic-Ally Marketing\Academically Images\academically llc.jpg"/>
          <p:cNvPicPr/>
          <p:nvPr/>
        </p:nvPicPr>
        <p:blipFill>
          <a:blip r:embed="rId3" cstate="print"/>
          <a:srcRect/>
          <a:stretch>
            <a:fillRect/>
          </a:stretch>
        </p:blipFill>
        <p:spPr bwMode="auto">
          <a:xfrm>
            <a:off x="3124200" y="4800600"/>
            <a:ext cx="2914650" cy="123444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Working Memory</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a:t>Working Memory</a:t>
            </a:r>
            <a:r>
              <a:rPr lang="en-US" dirty="0" smtClean="0"/>
              <a:t>:</a:t>
            </a:r>
            <a:endParaRPr lang="en-US" dirty="0"/>
          </a:p>
          <a:p>
            <a:r>
              <a:rPr lang="en-US" dirty="0" smtClean="0"/>
              <a:t>The </a:t>
            </a:r>
            <a:r>
              <a:rPr lang="en-US" dirty="0"/>
              <a:t>ability to hold information in mind and use it to complete a task</a:t>
            </a:r>
          </a:p>
          <a:p>
            <a:r>
              <a:rPr lang="en-US" dirty="0" smtClean="0"/>
              <a:t>Remembering </a:t>
            </a:r>
            <a:r>
              <a:rPr lang="en-US" dirty="0"/>
              <a:t>information for a test</a:t>
            </a:r>
          </a:p>
          <a:p>
            <a:r>
              <a:rPr lang="en-US" dirty="0" smtClean="0"/>
              <a:t>Keeping </a:t>
            </a:r>
            <a:r>
              <a:rPr lang="en-US" dirty="0"/>
              <a:t>track of multi-step directions (math)</a:t>
            </a:r>
          </a:p>
          <a:p>
            <a:r>
              <a:rPr lang="en-US" dirty="0"/>
              <a:t>Listening to lecture, writing down notes, and formulating an opinion to be able to participate in class discussion</a:t>
            </a:r>
          </a:p>
          <a:p>
            <a:endParaRPr lang="en-US" dirty="0"/>
          </a:p>
        </p:txBody>
      </p:sp>
      <p:sp>
        <p:nvSpPr>
          <p:cNvPr id="4" name="Footer Placeholder 3"/>
          <p:cNvSpPr>
            <a:spLocks noGrp="1"/>
          </p:cNvSpPr>
          <p:nvPr>
            <p:ph type="ftr" sz="quarter" idx="11"/>
          </p:nvPr>
        </p:nvSpPr>
        <p:spPr/>
        <p:txBody>
          <a:bodyPr/>
          <a:lstStyle/>
          <a:p>
            <a:r>
              <a:rPr lang="en-US" smtClean="0"/>
              <a:t>Copyright AcademicAlly and Hannah Bookbinder 2014</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Tools for Working Memory</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a:t>Write steps out</a:t>
            </a:r>
          </a:p>
          <a:p>
            <a:r>
              <a:rPr lang="en-US" dirty="0" smtClean="0"/>
              <a:t>Check </a:t>
            </a:r>
            <a:r>
              <a:rPr lang="en-US" dirty="0"/>
              <a:t>off each task as it is completed</a:t>
            </a:r>
          </a:p>
          <a:p>
            <a:r>
              <a:rPr lang="en-US" dirty="0" smtClean="0"/>
              <a:t>Use </a:t>
            </a:r>
            <a:r>
              <a:rPr lang="en-US" dirty="0"/>
              <a:t>sticky notes or recorded reminders </a:t>
            </a:r>
            <a:endParaRPr lang="en-US" dirty="0" smtClean="0"/>
          </a:p>
          <a:p>
            <a:r>
              <a:rPr lang="en-US" dirty="0" smtClean="0"/>
              <a:t>Having copies of teacher notes ahead of lesson so student can add her own notes as she listens</a:t>
            </a:r>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AcademicAlly and Hannah Bookbinder 2014</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Planning and Prioritization</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rmAutofit lnSpcReduction="10000"/>
          </a:bodyPr>
          <a:lstStyle/>
          <a:p>
            <a:pPr>
              <a:buNone/>
            </a:pPr>
            <a:endParaRPr lang="en-US" dirty="0"/>
          </a:p>
          <a:p>
            <a:r>
              <a:rPr lang="en-US" dirty="0" smtClean="0"/>
              <a:t>Ability </a:t>
            </a:r>
            <a:r>
              <a:rPr lang="en-US" dirty="0"/>
              <a:t>to formulate and successfully execute a plan in order to reach a goal and decide what components need to be addressed in what order</a:t>
            </a:r>
          </a:p>
          <a:p>
            <a:r>
              <a:rPr lang="en-US" dirty="0" smtClean="0"/>
              <a:t>Handling </a:t>
            </a:r>
            <a:r>
              <a:rPr lang="en-US" dirty="0"/>
              <a:t>multi-part tasks and creating structure to handle each one</a:t>
            </a:r>
          </a:p>
          <a:p>
            <a:r>
              <a:rPr lang="en-US" dirty="0" smtClean="0"/>
              <a:t>Accurately </a:t>
            </a:r>
            <a:r>
              <a:rPr lang="en-US" dirty="0"/>
              <a:t>estimating how much time a task will take</a:t>
            </a:r>
          </a:p>
          <a:p>
            <a:endParaRPr lang="en-US" dirty="0"/>
          </a:p>
        </p:txBody>
      </p:sp>
      <p:sp>
        <p:nvSpPr>
          <p:cNvPr id="4" name="Footer Placeholder 3"/>
          <p:cNvSpPr>
            <a:spLocks noGrp="1"/>
          </p:cNvSpPr>
          <p:nvPr>
            <p:ph type="ftr" sz="quarter" idx="11"/>
          </p:nvPr>
        </p:nvSpPr>
        <p:spPr/>
        <p:txBody>
          <a:bodyPr/>
          <a:lstStyle/>
          <a:p>
            <a:r>
              <a:rPr lang="en-US" smtClean="0"/>
              <a:t>Copyright AcademicAlly and Hannah Bookbinder 2014</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haroni" pitchFamily="2" charset="-79"/>
                <a:cs typeface="Aharoni" pitchFamily="2" charset="-79"/>
              </a:rPr>
              <a:t>Tools for Planning and Prioritization</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r>
              <a:rPr lang="en-US" dirty="0"/>
              <a:t>Use of calendar to plot out due date and working backwards to create personal goals to reach that deadline successfully</a:t>
            </a:r>
          </a:p>
          <a:p>
            <a:r>
              <a:rPr lang="en-US" dirty="0"/>
              <a:t>Creating list of tasks and attacking each one</a:t>
            </a:r>
          </a:p>
          <a:p>
            <a:r>
              <a:rPr lang="en-US" dirty="0" smtClean="0"/>
              <a:t>Checking off progress</a:t>
            </a:r>
            <a:endParaRPr lang="en-US" dirty="0"/>
          </a:p>
        </p:txBody>
      </p:sp>
      <p:sp>
        <p:nvSpPr>
          <p:cNvPr id="4" name="Footer Placeholder 3"/>
          <p:cNvSpPr>
            <a:spLocks noGrp="1"/>
          </p:cNvSpPr>
          <p:nvPr>
            <p:ph type="ftr" sz="quarter" idx="11"/>
          </p:nvPr>
        </p:nvSpPr>
        <p:spPr/>
        <p:txBody>
          <a:bodyPr/>
          <a:lstStyle/>
          <a:p>
            <a:r>
              <a:rPr lang="en-US" smtClean="0"/>
              <a:t>Copyright AcademicAlly and Hannah Bookbinder 2014</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Initiation</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a:t>Knowing when it is time to start a task without procrastinating</a:t>
            </a:r>
          </a:p>
          <a:p>
            <a:r>
              <a:rPr lang="en-US" dirty="0" smtClean="0"/>
              <a:t>Recognizing </a:t>
            </a:r>
            <a:r>
              <a:rPr lang="en-US" dirty="0"/>
              <a:t>when one needs help so initiation is easier once obstacles have been </a:t>
            </a:r>
            <a:r>
              <a:rPr lang="en-US" dirty="0" smtClean="0"/>
              <a:t>addressed</a:t>
            </a:r>
          </a:p>
          <a:p>
            <a:r>
              <a:rPr lang="en-US" dirty="0" smtClean="0"/>
              <a:t>Implementing incentive programs for one’s success</a:t>
            </a:r>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AcademicAlly and Hannah Bookbinder 2014</a:t>
            </a:r>
            <a:endParaRPr lang="en-US"/>
          </a:p>
        </p:txBody>
      </p:sp>
      <p:pic>
        <p:nvPicPr>
          <p:cNvPr id="3074" name="Picture 2" descr="C:\Users\Hannah Bookbinder\AppData\Local\Microsoft\Windows\Temporary Internet Files\Content.IE5\YAXMNFI1\MC900441729[1].png"/>
          <p:cNvPicPr>
            <a:picLocks noChangeAspect="1" noChangeArrowheads="1"/>
          </p:cNvPicPr>
          <p:nvPr/>
        </p:nvPicPr>
        <p:blipFill>
          <a:blip r:embed="rId2" cstate="print"/>
          <a:srcRect/>
          <a:stretch>
            <a:fillRect/>
          </a:stretch>
        </p:blipFill>
        <p:spPr bwMode="auto">
          <a:xfrm>
            <a:off x="3733800" y="4343400"/>
            <a:ext cx="1524000" cy="1801813"/>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Tools for Initiation	</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92500" lnSpcReduction="10000"/>
          </a:bodyPr>
          <a:lstStyle/>
          <a:p>
            <a:r>
              <a:rPr lang="en-US" dirty="0"/>
              <a:t>Create an environment conducive to working (all tools, materials are present, proper lighting, least number of distractions)</a:t>
            </a:r>
          </a:p>
          <a:p>
            <a:r>
              <a:rPr lang="en-US" dirty="0"/>
              <a:t>Start small with something easy and manageable and work your way into more complicated tasks</a:t>
            </a:r>
          </a:p>
          <a:p>
            <a:r>
              <a:rPr lang="en-US" dirty="0"/>
              <a:t>Parent present</a:t>
            </a:r>
          </a:p>
          <a:p>
            <a:r>
              <a:rPr lang="en-US" dirty="0"/>
              <a:t>Work with friends</a:t>
            </a:r>
          </a:p>
          <a:p>
            <a:r>
              <a:rPr lang="en-US" dirty="0"/>
              <a:t>Use music as background noise or a sound </a:t>
            </a:r>
            <a:r>
              <a:rPr lang="en-US" dirty="0" smtClean="0"/>
              <a:t>maker</a:t>
            </a:r>
          </a:p>
          <a:p>
            <a:r>
              <a:rPr lang="en-US" dirty="0" smtClean="0"/>
              <a:t>Positive reinforcement</a:t>
            </a:r>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AcademicAlly and Hannah Bookbinder 2014</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Self Monitoring</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lstStyle/>
          <a:p>
            <a:pPr>
              <a:buNone/>
            </a:pPr>
            <a:endParaRPr lang="en-US" dirty="0"/>
          </a:p>
          <a:p>
            <a:r>
              <a:rPr lang="en-US" dirty="0" smtClean="0"/>
              <a:t>Remembering </a:t>
            </a:r>
            <a:r>
              <a:rPr lang="en-US" dirty="0"/>
              <a:t>what the goal/plan was and being able to confirm that one is on target</a:t>
            </a:r>
          </a:p>
          <a:p>
            <a:r>
              <a:rPr lang="en-US" dirty="0" smtClean="0"/>
              <a:t>Taking </a:t>
            </a:r>
            <a:r>
              <a:rPr lang="en-US" dirty="0"/>
              <a:t>steps to ensure on the right course</a:t>
            </a:r>
          </a:p>
          <a:p>
            <a:r>
              <a:rPr lang="en-US" dirty="0" smtClean="0"/>
              <a:t>Recognizing </a:t>
            </a:r>
            <a:r>
              <a:rPr lang="en-US" dirty="0"/>
              <a:t>when one needs help, knowing who to get it from and what to ask</a:t>
            </a:r>
          </a:p>
          <a:p>
            <a:endParaRPr lang="en-US" dirty="0"/>
          </a:p>
        </p:txBody>
      </p:sp>
      <p:sp>
        <p:nvSpPr>
          <p:cNvPr id="4" name="Footer Placeholder 3"/>
          <p:cNvSpPr>
            <a:spLocks noGrp="1"/>
          </p:cNvSpPr>
          <p:nvPr>
            <p:ph type="ftr" sz="quarter" idx="11"/>
          </p:nvPr>
        </p:nvSpPr>
        <p:spPr/>
        <p:txBody>
          <a:bodyPr/>
          <a:lstStyle/>
          <a:p>
            <a:r>
              <a:rPr lang="en-US" smtClean="0"/>
              <a:t>Copyright AcademicAlly and Hannah Bookbinder 2014</a:t>
            </a:r>
            <a:endParaRPr lang="en-US"/>
          </a:p>
        </p:txBody>
      </p:sp>
      <p:pic>
        <p:nvPicPr>
          <p:cNvPr id="5" name="Picture 2" descr="C:\Users\Hannah Bookbinder\AppData\Local\Microsoft\Windows\Temporary Internet Files\Content.IE5\5KGZYO2A\MC900439824[1].png"/>
          <p:cNvPicPr>
            <a:picLocks noChangeAspect="1" noChangeArrowheads="1"/>
          </p:cNvPicPr>
          <p:nvPr/>
        </p:nvPicPr>
        <p:blipFill>
          <a:blip r:embed="rId2" cstate="print"/>
          <a:srcRect/>
          <a:stretch>
            <a:fillRect/>
          </a:stretch>
        </p:blipFill>
        <p:spPr bwMode="auto">
          <a:xfrm>
            <a:off x="3962400" y="990600"/>
            <a:ext cx="1219200" cy="12954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Tools for Self-Monitoring</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lstStyle/>
          <a:p>
            <a:r>
              <a:rPr lang="en-US" dirty="0"/>
              <a:t>Making a list of steps and checking off each one as it is completed</a:t>
            </a:r>
          </a:p>
          <a:p>
            <a:r>
              <a:rPr lang="en-US" dirty="0"/>
              <a:t>Using external reminders to address each step in a timely way (phones, </a:t>
            </a:r>
            <a:r>
              <a:rPr lang="en-US" dirty="0" err="1"/>
              <a:t>ipods</a:t>
            </a:r>
            <a:r>
              <a:rPr lang="en-US" dirty="0"/>
              <a:t>, sticky notes, assignment books with HIGHLIGHTED reminders</a:t>
            </a:r>
            <a:r>
              <a:rPr lang="en-US" dirty="0" smtClean="0"/>
              <a:t>)</a:t>
            </a:r>
          </a:p>
          <a:p>
            <a:r>
              <a:rPr lang="en-US" dirty="0" smtClean="0"/>
              <a:t>Communicate with teachers to confirm you are on target with content and dates</a:t>
            </a:r>
            <a:endParaRPr lang="en-US" dirty="0"/>
          </a:p>
          <a:p>
            <a:pPr>
              <a:buNone/>
            </a:pPr>
            <a:endParaRPr lang="en-US" dirty="0"/>
          </a:p>
        </p:txBody>
      </p:sp>
      <p:sp>
        <p:nvSpPr>
          <p:cNvPr id="4" name="Footer Placeholder 3"/>
          <p:cNvSpPr>
            <a:spLocks noGrp="1"/>
          </p:cNvSpPr>
          <p:nvPr>
            <p:ph type="ftr" sz="quarter" idx="11"/>
          </p:nvPr>
        </p:nvSpPr>
        <p:spPr/>
        <p:txBody>
          <a:bodyPr/>
          <a:lstStyle/>
          <a:p>
            <a:r>
              <a:rPr lang="en-US" smtClean="0"/>
              <a:t>Copyright AcademicAlly and Hannah Bookbinder 2014</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Consistency</a:t>
            </a:r>
          </a:p>
          <a:p>
            <a:r>
              <a:rPr lang="en-US" dirty="0" smtClean="0"/>
              <a:t>Communication</a:t>
            </a:r>
            <a:endParaRPr lang="en-US" dirty="0" smtClean="0"/>
          </a:p>
          <a:p>
            <a:r>
              <a:rPr lang="en-US" dirty="0" smtClean="0"/>
              <a:t>Support</a:t>
            </a:r>
          </a:p>
          <a:p>
            <a:r>
              <a:rPr lang="en-US" dirty="0" smtClean="0"/>
              <a:t>Incentive</a:t>
            </a:r>
          </a:p>
          <a:p>
            <a:r>
              <a:rPr lang="en-US" dirty="0" smtClean="0"/>
              <a:t>Sleep</a:t>
            </a:r>
          </a:p>
          <a:p>
            <a:r>
              <a:rPr lang="en-US" dirty="0" smtClean="0"/>
              <a:t>Nutrition</a:t>
            </a:r>
          </a:p>
          <a:p>
            <a:r>
              <a:rPr lang="en-US" dirty="0" smtClean="0"/>
              <a:t>Re-energizing</a:t>
            </a:r>
            <a:endParaRPr lang="en-US" dirty="0"/>
          </a:p>
        </p:txBody>
      </p:sp>
      <p:sp>
        <p:nvSpPr>
          <p:cNvPr id="4" name="Footer Placeholder 3"/>
          <p:cNvSpPr>
            <a:spLocks noGrp="1"/>
          </p:cNvSpPr>
          <p:nvPr>
            <p:ph type="ftr" sz="quarter" idx="11"/>
          </p:nvPr>
        </p:nvSpPr>
        <p:spPr/>
        <p:txBody>
          <a:bodyPr/>
          <a:lstStyle/>
          <a:p>
            <a:r>
              <a:rPr lang="en-US" smtClean="0"/>
              <a:t>Copyright AcademicAlly and Hannah Bookbinder 2014</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Handwriting" pitchFamily="66" charset="0"/>
              </a:rPr>
              <a:t>Mindfulness</a:t>
            </a:r>
            <a:endParaRPr lang="en-US" dirty="0">
              <a:latin typeface="Lucida Handwriting" pitchFamily="66" charset="0"/>
            </a:endParaRPr>
          </a:p>
        </p:txBody>
      </p:sp>
      <p:sp>
        <p:nvSpPr>
          <p:cNvPr id="3" name="Content Placeholder 2"/>
          <p:cNvSpPr>
            <a:spLocks noGrp="1"/>
          </p:cNvSpPr>
          <p:nvPr>
            <p:ph idx="1"/>
          </p:nvPr>
        </p:nvSpPr>
        <p:spPr/>
        <p:txBody>
          <a:bodyPr>
            <a:normAutofit fontScale="92500"/>
          </a:bodyPr>
          <a:lstStyle/>
          <a:p>
            <a:r>
              <a:rPr lang="en-US" dirty="0" smtClean="0"/>
              <a:t>Definition: the quality or state of being conscious or aware of something in the present moment while calmly accepting and acknowledging one’s feelings, thoughts and bodily sensations </a:t>
            </a:r>
          </a:p>
          <a:p>
            <a:r>
              <a:rPr lang="en-US" dirty="0" smtClean="0"/>
              <a:t>Used effectively for helping individuals with pain management, anxiety, drug and alcohol abuse, ADHD, and over all improved well-being</a:t>
            </a:r>
          </a:p>
          <a:p>
            <a:r>
              <a:rPr lang="en-US" dirty="0" smtClean="0"/>
              <a:t>Exercise</a:t>
            </a:r>
          </a:p>
          <a:p>
            <a:pPr>
              <a:buNone/>
            </a:pPr>
            <a:endParaRPr lang="en-US" dirty="0"/>
          </a:p>
        </p:txBody>
      </p:sp>
      <p:sp>
        <p:nvSpPr>
          <p:cNvPr id="4" name="Footer Placeholder 3"/>
          <p:cNvSpPr>
            <a:spLocks noGrp="1"/>
          </p:cNvSpPr>
          <p:nvPr>
            <p:ph type="ftr" sz="quarter" idx="11"/>
          </p:nvPr>
        </p:nvSpPr>
        <p:spPr/>
        <p:txBody>
          <a:bodyPr/>
          <a:lstStyle/>
          <a:p>
            <a:r>
              <a:rPr lang="en-US" smtClean="0"/>
              <a:t>Copyright AcademicAlly and Hannah Bookbinder 2014</a:t>
            </a:r>
            <a:endParaRPr lang="en-US"/>
          </a:p>
        </p:txBody>
      </p:sp>
      <p:pic>
        <p:nvPicPr>
          <p:cNvPr id="1026" name="Picture 2" descr="C:\Users\Hannah Bookbinder\AppData\Local\Microsoft\Windows\Temporary Internet Files\Content.IE5\YAXMNFI1\MC900318212[1].wmf"/>
          <p:cNvPicPr>
            <a:picLocks noChangeAspect="1" noChangeArrowheads="1"/>
          </p:cNvPicPr>
          <p:nvPr/>
        </p:nvPicPr>
        <p:blipFill>
          <a:blip r:embed="rId2" cstate="print"/>
          <a:srcRect/>
          <a:stretch>
            <a:fillRect/>
          </a:stretch>
        </p:blipFill>
        <p:spPr bwMode="auto">
          <a:xfrm>
            <a:off x="6934200" y="4953000"/>
            <a:ext cx="1800225" cy="16573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Organization </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85000" lnSpcReduction="20000"/>
          </a:bodyPr>
          <a:lstStyle/>
          <a:p>
            <a:r>
              <a:rPr lang="en-US" dirty="0"/>
              <a:t>Personal belongings and space</a:t>
            </a:r>
          </a:p>
          <a:p>
            <a:r>
              <a:rPr lang="en-US" dirty="0" smtClean="0"/>
              <a:t>Papers </a:t>
            </a:r>
            <a:r>
              <a:rPr lang="en-US" dirty="0"/>
              <a:t>and school materials</a:t>
            </a:r>
          </a:p>
          <a:p>
            <a:r>
              <a:rPr lang="en-US" dirty="0" smtClean="0"/>
              <a:t>Time </a:t>
            </a:r>
            <a:r>
              <a:rPr lang="en-US" dirty="0"/>
              <a:t>Management: not having a sense of how long </a:t>
            </a:r>
            <a:r>
              <a:rPr lang="en-US" dirty="0" smtClean="0"/>
              <a:t>a </a:t>
            </a:r>
            <a:r>
              <a:rPr lang="en-US" dirty="0"/>
              <a:t>particular task will </a:t>
            </a:r>
            <a:r>
              <a:rPr lang="en-US" dirty="0" smtClean="0"/>
              <a:t>take</a:t>
            </a:r>
          </a:p>
          <a:p>
            <a:r>
              <a:rPr lang="en-US" dirty="0" smtClean="0"/>
              <a:t>Planning </a:t>
            </a:r>
            <a:r>
              <a:rPr lang="en-US" dirty="0"/>
              <a:t>out long-term assignments or studying for </a:t>
            </a:r>
            <a:r>
              <a:rPr lang="en-US" dirty="0" smtClean="0"/>
              <a:t>exams</a:t>
            </a:r>
          </a:p>
          <a:p>
            <a:r>
              <a:rPr lang="en-US" dirty="0" smtClean="0"/>
              <a:t> </a:t>
            </a:r>
            <a:r>
              <a:rPr lang="en-US" dirty="0"/>
              <a:t>Keeping track of appointments, extra-curricular </a:t>
            </a:r>
            <a:r>
              <a:rPr lang="en-US" dirty="0" smtClean="0"/>
              <a:t>  activities</a:t>
            </a:r>
            <a:endParaRPr lang="en-US" dirty="0"/>
          </a:p>
          <a:p>
            <a:r>
              <a:rPr lang="en-US" dirty="0" smtClean="0"/>
              <a:t>Making </a:t>
            </a:r>
            <a:r>
              <a:rPr lang="en-US" dirty="0"/>
              <a:t>plans for homework or with others</a:t>
            </a:r>
          </a:p>
          <a:p>
            <a:r>
              <a:rPr lang="en-US" dirty="0" smtClean="0"/>
              <a:t>Creating </a:t>
            </a:r>
            <a:r>
              <a:rPr lang="en-US" dirty="0"/>
              <a:t>a plan and successfully executing it to completion</a:t>
            </a:r>
          </a:p>
          <a:p>
            <a:endParaRPr lang="en-US" dirty="0"/>
          </a:p>
        </p:txBody>
      </p:sp>
      <p:sp>
        <p:nvSpPr>
          <p:cNvPr id="4" name="Footer Placeholder 3"/>
          <p:cNvSpPr>
            <a:spLocks noGrp="1"/>
          </p:cNvSpPr>
          <p:nvPr>
            <p:ph type="ftr" sz="quarter" idx="11"/>
          </p:nvPr>
        </p:nvSpPr>
        <p:spPr/>
        <p:txBody>
          <a:bodyPr/>
          <a:lstStyle/>
          <a:p>
            <a:r>
              <a:rPr lang="en-US" smtClean="0"/>
              <a:t>Copyright AcademicAlly and Hannah Bookbinder 2014</a:t>
            </a:r>
            <a:endParaRPr lang="en-US"/>
          </a:p>
        </p:txBody>
      </p:sp>
      <p:pic>
        <p:nvPicPr>
          <p:cNvPr id="2050" name="Picture 2" descr="C:\Users\Hannah Bookbinder\AppData\Local\Microsoft\Windows\Temporary Internet Files\Content.IE5\USTX47WM\MP900422497[1].jpg"/>
          <p:cNvPicPr>
            <a:picLocks noChangeAspect="1" noChangeArrowheads="1"/>
          </p:cNvPicPr>
          <p:nvPr/>
        </p:nvPicPr>
        <p:blipFill>
          <a:blip r:embed="rId2" cstate="print"/>
          <a:srcRect/>
          <a:stretch>
            <a:fillRect/>
          </a:stretch>
        </p:blipFill>
        <p:spPr bwMode="auto">
          <a:xfrm>
            <a:off x="6705600" y="228600"/>
            <a:ext cx="1981200" cy="21336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Organizational Strategies</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92500" lnSpcReduction="20000"/>
          </a:bodyPr>
          <a:lstStyle/>
          <a:p>
            <a:r>
              <a:rPr lang="en-US" dirty="0"/>
              <a:t>Making a space for everything</a:t>
            </a:r>
          </a:p>
          <a:p>
            <a:r>
              <a:rPr lang="en-US" dirty="0" smtClean="0"/>
              <a:t>Getting </a:t>
            </a:r>
            <a:r>
              <a:rPr lang="en-US" dirty="0"/>
              <a:t>into a routine with placing basics: backpack, phone, house keys, </a:t>
            </a:r>
          </a:p>
          <a:p>
            <a:r>
              <a:rPr lang="en-US" dirty="0"/>
              <a:t>Work space: has all necessary materials, proper lighting, comfortable (desk, floor, etc)</a:t>
            </a:r>
          </a:p>
          <a:p>
            <a:r>
              <a:rPr lang="en-US" dirty="0"/>
              <a:t>Timers, reminders on phone, calendars, month-at-a-glance on the wall for all to see</a:t>
            </a:r>
          </a:p>
          <a:p>
            <a:r>
              <a:rPr lang="en-US" dirty="0"/>
              <a:t>Planning ahead (</a:t>
            </a:r>
            <a:r>
              <a:rPr lang="en-US" dirty="0" err="1"/>
              <a:t>ie</a:t>
            </a:r>
            <a:r>
              <a:rPr lang="en-US" dirty="0"/>
              <a:t> night before school clothes picked out, lunch is made, backpack by the front door)</a:t>
            </a:r>
          </a:p>
          <a:p>
            <a:endParaRPr lang="en-US" dirty="0"/>
          </a:p>
        </p:txBody>
      </p:sp>
      <p:sp>
        <p:nvSpPr>
          <p:cNvPr id="4" name="Footer Placeholder 3"/>
          <p:cNvSpPr>
            <a:spLocks noGrp="1"/>
          </p:cNvSpPr>
          <p:nvPr>
            <p:ph type="ftr" sz="quarter" idx="11"/>
          </p:nvPr>
        </p:nvSpPr>
        <p:spPr/>
        <p:txBody>
          <a:bodyPr/>
          <a:lstStyle/>
          <a:p>
            <a:r>
              <a:rPr lang="en-US" smtClean="0"/>
              <a:t>Copyright AcademicAlly and Hannah Bookbinder 2014</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haroni" pitchFamily="2" charset="-79"/>
                <a:cs typeface="Aharoni" pitchFamily="2" charset="-79"/>
              </a:rPr>
              <a:t>Impulse and Emotional Control</a:t>
            </a:r>
            <a:endParaRPr lang="en-US" dirty="0">
              <a:latin typeface="Aharoni" pitchFamily="2" charset="-79"/>
              <a:cs typeface="Aharoni" pitchFamily="2" charset="-79"/>
            </a:endParaRPr>
          </a:p>
        </p:txBody>
      </p:sp>
      <p:sp>
        <p:nvSpPr>
          <p:cNvPr id="4" name="Footer Placeholder 3"/>
          <p:cNvSpPr>
            <a:spLocks noGrp="1"/>
          </p:cNvSpPr>
          <p:nvPr>
            <p:ph type="ftr" sz="quarter" idx="11"/>
          </p:nvPr>
        </p:nvSpPr>
        <p:spPr/>
        <p:txBody>
          <a:bodyPr/>
          <a:lstStyle/>
          <a:p>
            <a:r>
              <a:rPr lang="en-US" smtClean="0"/>
              <a:t>Copyright AcademicAlly and Hannah Bookbinder 2014</a:t>
            </a:r>
            <a:endParaRPr lang="en-US"/>
          </a:p>
        </p:txBody>
      </p:sp>
      <p:pic>
        <p:nvPicPr>
          <p:cNvPr id="1026" name="Picture 2" descr="C:\Users\Hannah Bookbinder\Pictures\Crazy-Mom-Moms-Grilled-Cheese-Truck.jpg"/>
          <p:cNvPicPr>
            <a:picLocks noGrp="1" noChangeAspect="1" noChangeArrowheads="1"/>
          </p:cNvPicPr>
          <p:nvPr>
            <p:ph idx="1"/>
          </p:nvPr>
        </p:nvPicPr>
        <p:blipFill>
          <a:blip r:embed="rId2" cstate="print"/>
          <a:srcRect/>
          <a:stretch>
            <a:fillRect/>
          </a:stretch>
        </p:blipFill>
        <p:spPr bwMode="auto">
          <a:xfrm>
            <a:off x="2514600" y="1524000"/>
            <a:ext cx="4114800" cy="3733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haroni" pitchFamily="2" charset="-79"/>
                <a:cs typeface="Aharoni" pitchFamily="2" charset="-79"/>
              </a:rPr>
              <a:t>Impulse and Emotional </a:t>
            </a:r>
            <a:r>
              <a:rPr lang="en-US" dirty="0" smtClean="0">
                <a:latin typeface="Aharoni" pitchFamily="2" charset="-79"/>
                <a:cs typeface="Aharoni" pitchFamily="2" charset="-79"/>
              </a:rPr>
              <a:t>Control (the boiling pot)</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70000" lnSpcReduction="20000"/>
          </a:bodyPr>
          <a:lstStyle/>
          <a:p>
            <a:r>
              <a:rPr lang="en-US" dirty="0"/>
              <a:t>Being able to think things through before acting on something:</a:t>
            </a:r>
          </a:p>
          <a:p>
            <a:pPr lvl="1"/>
            <a:r>
              <a:rPr lang="en-US" dirty="0" smtClean="0"/>
              <a:t>What </a:t>
            </a:r>
            <a:r>
              <a:rPr lang="en-US" dirty="0"/>
              <a:t>are the consequences I might encounter if I do “X</a:t>
            </a:r>
            <a:r>
              <a:rPr lang="en-US" dirty="0" smtClean="0"/>
              <a:t>”?</a:t>
            </a:r>
          </a:p>
          <a:p>
            <a:pPr lvl="1"/>
            <a:r>
              <a:rPr lang="en-US" dirty="0" smtClean="0"/>
              <a:t>Are </a:t>
            </a:r>
            <a:r>
              <a:rPr lang="en-US" dirty="0"/>
              <a:t>they consequences I can live </a:t>
            </a:r>
            <a:r>
              <a:rPr lang="en-US" dirty="0" smtClean="0"/>
              <a:t>with?</a:t>
            </a:r>
          </a:p>
          <a:p>
            <a:pPr lvl="1"/>
            <a:r>
              <a:rPr lang="en-US" dirty="0" smtClean="0"/>
              <a:t>Would </a:t>
            </a:r>
            <a:r>
              <a:rPr lang="en-US" dirty="0"/>
              <a:t>I want someone to do or say that to </a:t>
            </a:r>
            <a:r>
              <a:rPr lang="en-US" dirty="0" smtClean="0"/>
              <a:t>me?</a:t>
            </a:r>
          </a:p>
          <a:p>
            <a:pPr lvl="1"/>
            <a:r>
              <a:rPr lang="en-US" dirty="0" smtClean="0"/>
              <a:t>Is </a:t>
            </a:r>
            <a:r>
              <a:rPr lang="en-US" dirty="0"/>
              <a:t>what I am about to do going to hurt or help the situation</a:t>
            </a:r>
            <a:r>
              <a:rPr lang="en-US" dirty="0" smtClean="0"/>
              <a:t>?</a:t>
            </a:r>
            <a:endParaRPr lang="en-US" dirty="0"/>
          </a:p>
          <a:p>
            <a:r>
              <a:rPr lang="en-US" dirty="0"/>
              <a:t>Being able to delay gratification long enough to successfully and accurately complete a given </a:t>
            </a:r>
            <a:r>
              <a:rPr lang="en-US" dirty="0" smtClean="0"/>
              <a:t>task:</a:t>
            </a:r>
          </a:p>
          <a:p>
            <a:pPr lvl="1"/>
            <a:r>
              <a:rPr lang="en-US" dirty="0" smtClean="0"/>
              <a:t>Example</a:t>
            </a:r>
            <a:r>
              <a:rPr lang="en-US" dirty="0"/>
              <a:t>: desire to play Xbox or </a:t>
            </a:r>
            <a:r>
              <a:rPr lang="en-US" dirty="0" err="1"/>
              <a:t>Instagram</a:t>
            </a:r>
            <a:r>
              <a:rPr lang="en-US" dirty="0"/>
              <a:t> with friends has to be curbed until school work is </a:t>
            </a:r>
            <a:r>
              <a:rPr lang="en-US" dirty="0" smtClean="0"/>
              <a:t>done</a:t>
            </a:r>
          </a:p>
          <a:p>
            <a:pPr marL="0" lvl="1" indent="0">
              <a:buFont typeface="Arial" pitchFamily="34" charset="0"/>
              <a:buChar char="•"/>
            </a:pPr>
            <a:r>
              <a:rPr lang="en-US" sz="3100" dirty="0" smtClean="0"/>
              <a:t>     Being able to control one’s emotional responses to a specific set of     circumstances</a:t>
            </a:r>
          </a:p>
          <a:p>
            <a:pPr marL="857250" lvl="3" indent="0">
              <a:buNone/>
            </a:pPr>
            <a:r>
              <a:rPr lang="en-US" sz="2900" dirty="0" smtClean="0"/>
              <a:t>Example: sibling provokes student, being able to think about situation and put things in perspective, thinking about choices of responses he has</a:t>
            </a:r>
          </a:p>
          <a:p>
            <a:pPr marL="49213" lvl="1" indent="0">
              <a:buFont typeface="Arial" pitchFamily="34" charset="0"/>
              <a:buChar char="•"/>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AcademicAlly and Hannah Bookbinder 2014</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Tools for Impulse Control</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77500" lnSpcReduction="20000"/>
          </a:bodyPr>
          <a:lstStyle/>
          <a:p>
            <a:r>
              <a:rPr lang="en-US" dirty="0"/>
              <a:t>Be a detective: what is going on around you? What is everyone else doing? How are they acting? Follow the cues to give yourself guidance as to what you should be doing to be productive and least disruptive.</a:t>
            </a:r>
          </a:p>
          <a:p>
            <a:r>
              <a:rPr lang="en-US" dirty="0"/>
              <a:t>Use mindfulness: helps students to increase their self-awareness and lower the noise in their heads.  Helps them to be aware of their triggers that can get them in trouble and enables them to slow down long enough to avoid them</a:t>
            </a:r>
            <a:r>
              <a:rPr lang="en-US" dirty="0" smtClean="0"/>
              <a:t>.</a:t>
            </a:r>
          </a:p>
          <a:p>
            <a:r>
              <a:rPr lang="en-US" dirty="0" smtClean="0"/>
              <a:t>Journaling: what were their top 5 of the day, what didn’t go according to plan and how would they change it now that they are on the other side of the situation? PAY ATTENTION TO TRENDS AND PATTERNS OF BEHAVIOR</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AcademicAlly and Hannah Bookbinder 2014</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Flexibility</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85000" lnSpcReduction="10000"/>
          </a:bodyPr>
          <a:lstStyle/>
          <a:p>
            <a:r>
              <a:rPr lang="en-US" dirty="0"/>
              <a:t>Flexibility: (</a:t>
            </a:r>
            <a:r>
              <a:rPr lang="en-US" dirty="0" smtClean="0"/>
              <a:t>Popsicle </a:t>
            </a:r>
            <a:r>
              <a:rPr lang="en-US" dirty="0"/>
              <a:t>stick </a:t>
            </a:r>
            <a:r>
              <a:rPr lang="en-US" dirty="0" err="1"/>
              <a:t>vs</a:t>
            </a:r>
            <a:r>
              <a:rPr lang="en-US" dirty="0"/>
              <a:t> feather, palm tree </a:t>
            </a:r>
            <a:r>
              <a:rPr lang="en-US" dirty="0" err="1"/>
              <a:t>vs</a:t>
            </a:r>
            <a:r>
              <a:rPr lang="en-US" dirty="0"/>
              <a:t> pine)</a:t>
            </a:r>
          </a:p>
          <a:p>
            <a:r>
              <a:rPr lang="en-US" dirty="0" smtClean="0"/>
              <a:t>Ability </a:t>
            </a:r>
            <a:r>
              <a:rPr lang="en-US" dirty="0"/>
              <a:t>to change plans mid-course when </a:t>
            </a:r>
            <a:r>
              <a:rPr lang="en-US" dirty="0" smtClean="0"/>
              <a:t>conditions </a:t>
            </a:r>
            <a:r>
              <a:rPr lang="en-US" dirty="0"/>
              <a:t>change unexpectedly</a:t>
            </a:r>
          </a:p>
          <a:p>
            <a:r>
              <a:rPr lang="en-US" dirty="0" smtClean="0"/>
              <a:t>When </a:t>
            </a:r>
            <a:r>
              <a:rPr lang="en-US" dirty="0"/>
              <a:t>a regular routine is disrupted</a:t>
            </a:r>
          </a:p>
          <a:p>
            <a:r>
              <a:rPr lang="en-US" dirty="0" smtClean="0"/>
              <a:t>When </a:t>
            </a:r>
            <a:r>
              <a:rPr lang="en-US" dirty="0"/>
              <a:t>they aren’t initially successful at completing a task or assignment</a:t>
            </a:r>
          </a:p>
          <a:p>
            <a:r>
              <a:rPr lang="en-US" dirty="0" smtClean="0"/>
              <a:t>Accepting </a:t>
            </a:r>
            <a:r>
              <a:rPr lang="en-US" dirty="0"/>
              <a:t>new ways to solve a problem</a:t>
            </a:r>
          </a:p>
          <a:p>
            <a:r>
              <a:rPr lang="en-US" dirty="0" smtClean="0"/>
              <a:t>Being </a:t>
            </a:r>
            <a:r>
              <a:rPr lang="en-US" dirty="0"/>
              <a:t>able to consider someone else’s perspective </a:t>
            </a:r>
          </a:p>
          <a:p>
            <a:r>
              <a:rPr lang="en-US" dirty="0" smtClean="0"/>
              <a:t>Transitioning </a:t>
            </a:r>
            <a:r>
              <a:rPr lang="en-US" dirty="0"/>
              <a:t>from one activity to another</a:t>
            </a:r>
          </a:p>
          <a:p>
            <a:endParaRPr lang="en-US" dirty="0"/>
          </a:p>
        </p:txBody>
      </p:sp>
      <p:sp>
        <p:nvSpPr>
          <p:cNvPr id="4" name="Footer Placeholder 3"/>
          <p:cNvSpPr>
            <a:spLocks noGrp="1"/>
          </p:cNvSpPr>
          <p:nvPr>
            <p:ph type="ftr" sz="quarter" idx="11"/>
          </p:nvPr>
        </p:nvSpPr>
        <p:spPr/>
        <p:txBody>
          <a:bodyPr/>
          <a:lstStyle/>
          <a:p>
            <a:r>
              <a:rPr lang="en-US" smtClean="0"/>
              <a:t>Copyright AcademicAlly and Hannah Bookbinder 2014</a:t>
            </a:r>
            <a:endParaRPr lang="en-US"/>
          </a:p>
        </p:txBody>
      </p:sp>
      <p:pic>
        <p:nvPicPr>
          <p:cNvPr id="1026" name="Picture 2" descr="C:\Users\Hannah Bookbinder\AppData\Local\Microsoft\Windows\Temporary Internet Files\Content.IE5\E6UHF33K\MC900320366[1].wmf"/>
          <p:cNvPicPr>
            <a:picLocks noChangeAspect="1" noChangeArrowheads="1"/>
          </p:cNvPicPr>
          <p:nvPr/>
        </p:nvPicPr>
        <p:blipFill>
          <a:blip r:embed="rId2" cstate="print"/>
          <a:srcRect/>
          <a:stretch>
            <a:fillRect/>
          </a:stretch>
        </p:blipFill>
        <p:spPr bwMode="auto">
          <a:xfrm>
            <a:off x="6578600" y="411163"/>
            <a:ext cx="939800" cy="100806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Tools for Flexibility</a:t>
            </a:r>
            <a:endParaRPr lang="en-US" dirty="0">
              <a:latin typeface="Aharoni" pitchFamily="2" charset="-79"/>
              <a:cs typeface="Aharoni" pitchFamily="2" charset="-79"/>
            </a:endParaRPr>
          </a:p>
        </p:txBody>
      </p:sp>
      <p:sp>
        <p:nvSpPr>
          <p:cNvPr id="3" name="Content Placeholder 2"/>
          <p:cNvSpPr>
            <a:spLocks noGrp="1"/>
          </p:cNvSpPr>
          <p:nvPr>
            <p:ph idx="1"/>
          </p:nvPr>
        </p:nvSpPr>
        <p:spPr/>
        <p:txBody>
          <a:bodyPr>
            <a:normAutofit lnSpcReduction="10000"/>
          </a:bodyPr>
          <a:lstStyle/>
          <a:p>
            <a:r>
              <a:rPr lang="en-US" dirty="0"/>
              <a:t>Identifying what they DO have control over in any given situation (sense of lack of control is often disconcerting for these students) (Grandparent </a:t>
            </a:r>
            <a:r>
              <a:rPr lang="en-US" dirty="0" err="1"/>
              <a:t>vs</a:t>
            </a:r>
            <a:r>
              <a:rPr lang="en-US" dirty="0"/>
              <a:t> babysitter example)</a:t>
            </a:r>
          </a:p>
          <a:p>
            <a:r>
              <a:rPr lang="en-US" dirty="0"/>
              <a:t>Rehearsals: new school example</a:t>
            </a:r>
          </a:p>
          <a:p>
            <a:r>
              <a:rPr lang="en-US" dirty="0"/>
              <a:t>Defined period of time for trying new task to decrease frustration</a:t>
            </a:r>
          </a:p>
          <a:p>
            <a:r>
              <a:rPr lang="en-US" dirty="0"/>
              <a:t>Warnings that a transition is about to take place</a:t>
            </a:r>
          </a:p>
          <a:p>
            <a:endParaRPr lang="en-US" dirty="0"/>
          </a:p>
        </p:txBody>
      </p:sp>
      <p:sp>
        <p:nvSpPr>
          <p:cNvPr id="4" name="Footer Placeholder 3"/>
          <p:cNvSpPr>
            <a:spLocks noGrp="1"/>
          </p:cNvSpPr>
          <p:nvPr>
            <p:ph type="ftr" sz="quarter" idx="11"/>
          </p:nvPr>
        </p:nvSpPr>
        <p:spPr/>
        <p:txBody>
          <a:bodyPr/>
          <a:lstStyle/>
          <a:p>
            <a:r>
              <a:rPr lang="en-US" smtClean="0"/>
              <a:t>Copyright AcademicAlly and Hannah Bookbinder 2014</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1854</TotalTime>
  <Words>1056</Words>
  <Application>Microsoft Office PowerPoint</Application>
  <PresentationFormat>On-screen Show (4:3)</PresentationFormat>
  <Paragraphs>114</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Executive Functioning What it is and How to Help Students Reach Their  Potential Presented by, Hannah Bookbinder LSW, M.Ed. Academic Coach and College Admissions Consultant and Owner of AcademicAlly </vt:lpstr>
      <vt:lpstr>Mindfulness</vt:lpstr>
      <vt:lpstr>Organization </vt:lpstr>
      <vt:lpstr>Organizational Strategies</vt:lpstr>
      <vt:lpstr>Impulse and Emotional Control</vt:lpstr>
      <vt:lpstr>Impulse and Emotional Control (the boiling pot)</vt:lpstr>
      <vt:lpstr>Tools for Impulse Control</vt:lpstr>
      <vt:lpstr>Flexibility</vt:lpstr>
      <vt:lpstr>Tools for Flexibility</vt:lpstr>
      <vt:lpstr>Working Memory</vt:lpstr>
      <vt:lpstr>Tools for Working Memory</vt:lpstr>
      <vt:lpstr>Planning and Prioritization</vt:lpstr>
      <vt:lpstr>Tools for Planning and Prioritization</vt:lpstr>
      <vt:lpstr>Initiation</vt:lpstr>
      <vt:lpstr>Tools for Initiation </vt:lpstr>
      <vt:lpstr>Self Monitoring</vt:lpstr>
      <vt:lpstr>Tools for Self-Monitoring</vt:lpstr>
      <vt:lpstr>Conclusion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Functioning What it is and How to Help Students Reach Their  Potential Presented by, Hannah Bookbinder LSW, M.Ed. Academic Coach and College Admissions Consultant and Owner of AcademicAlly</dc:title>
  <dc:creator>Hannah Bookbinder</dc:creator>
  <cp:lastModifiedBy>Hannah Bookbinder</cp:lastModifiedBy>
  <cp:revision>38</cp:revision>
  <dcterms:created xsi:type="dcterms:W3CDTF">2014-11-09T14:01:21Z</dcterms:created>
  <dcterms:modified xsi:type="dcterms:W3CDTF">2014-11-13T19:26:42Z</dcterms:modified>
</cp:coreProperties>
</file>